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6"/>
  </p:notesMasterIdLst>
  <p:handoutMasterIdLst>
    <p:handoutMasterId r:id="rId7"/>
  </p:handoutMasterIdLst>
  <p:sldIdLst>
    <p:sldId id="259" r:id="rId5"/>
  </p:sldIdLst>
  <p:sldSz cx="40233600" cy="40325675"/>
  <p:notesSz cx="6985000" cy="9283700"/>
  <p:defaultTextStyle>
    <a:defPPr>
      <a:defRPr lang="en-US"/>
    </a:defPPr>
    <a:lvl1pPr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1pPr>
    <a:lvl2pPr marL="957263" indent="-500063"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2pPr>
    <a:lvl3pPr marL="1914525" indent="-1000125"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3pPr>
    <a:lvl4pPr marL="2873375" indent="-1501775"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4pPr>
    <a:lvl5pPr marL="3830638" indent="-2001838"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2701">
          <p15:clr>
            <a:srgbClr val="A4A3A4"/>
          </p15:clr>
        </p15:guide>
        <p15:guide id="2" orient="horz" pos="25101">
          <p15:clr>
            <a:srgbClr val="A4A3A4"/>
          </p15:clr>
        </p15:guide>
        <p15:guide id="3" orient="horz" pos="4234">
          <p15:clr>
            <a:srgbClr val="A4A3A4"/>
          </p15:clr>
        </p15:guide>
        <p15:guide id="4" orient="horz" pos="303">
          <p15:clr>
            <a:srgbClr val="A4A3A4"/>
          </p15:clr>
        </p15:guide>
        <p15:guide id="5" orient="horz" pos="5746">
          <p15:clr>
            <a:srgbClr val="A4A3A4"/>
          </p15:clr>
        </p15:guide>
        <p15:guide id="6" orient="horz" pos="1058">
          <p15:clr>
            <a:srgbClr val="A4A3A4"/>
          </p15:clr>
        </p15:guide>
        <p15:guide id="7" orient="horz" pos="13054">
          <p15:clr>
            <a:srgbClr val="A4A3A4"/>
          </p15:clr>
        </p15:guide>
        <p15:guide id="8" pos="12672">
          <p15:clr>
            <a:srgbClr val="A4A3A4"/>
          </p15:clr>
        </p15:guide>
        <p15:guide id="9" pos="8184">
          <p15:clr>
            <a:srgbClr val="A4A3A4"/>
          </p15:clr>
        </p15:guide>
        <p15:guide id="10" pos="24499">
          <p15:clr>
            <a:srgbClr val="A4A3A4"/>
          </p15:clr>
        </p15:guide>
        <p15:guide id="11" pos="16632">
          <p15:clr>
            <a:srgbClr val="A4A3A4"/>
          </p15:clr>
        </p15:guide>
        <p15:guide id="12" pos="264">
          <p15:clr>
            <a:srgbClr val="A4A3A4"/>
          </p15:clr>
        </p15:guide>
        <p15:guide id="13" pos="17160">
          <p15:clr>
            <a:srgbClr val="A4A3A4"/>
          </p15:clr>
        </p15:guide>
        <p15:guide id="14" pos="8712">
          <p15:clr>
            <a:srgbClr val="A4A3A4"/>
          </p15:clr>
        </p15:guide>
        <p15:guide id="15" pos="250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4E8F00"/>
    <a:srgbClr val="8285E7"/>
    <a:srgbClr val="A2A0E5"/>
    <a:srgbClr val="FF163E"/>
    <a:srgbClr val="C90F2E"/>
    <a:srgbClr val="FFFFFF"/>
    <a:srgbClr val="FB16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1"/>
  </p:normalViewPr>
  <p:slideViewPr>
    <p:cSldViewPr>
      <p:cViewPr>
        <p:scale>
          <a:sx n="86" d="100"/>
          <a:sy n="86" d="100"/>
        </p:scale>
        <p:origin x="-5888" y="-7000"/>
      </p:cViewPr>
      <p:guideLst>
        <p:guide orient="horz" pos="12701"/>
        <p:guide orient="horz" pos="25101"/>
        <p:guide orient="horz" pos="4234"/>
        <p:guide orient="horz" pos="303"/>
        <p:guide orient="horz" pos="5746"/>
        <p:guide orient="horz" pos="1058"/>
        <p:guide orient="horz" pos="13054"/>
        <p:guide pos="12672"/>
        <p:guide pos="8184"/>
        <p:guide pos="24499"/>
        <p:guide pos="16632"/>
        <p:guide pos="264"/>
        <p:guide pos="17160"/>
        <p:guide pos="8712"/>
        <p:guide pos="25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1C767970-1B47-C1F3-1E0D-988C979C394B}"/>
              </a:ext>
            </a:extLst>
          </p:cNvPr>
          <p:cNvSpPr>
            <a:spLocks noGrp="1" noChangeArrowheads="1"/>
          </p:cNvSpPr>
          <p:nvPr>
            <p:ph type="hdr" sz="quarter"/>
          </p:nvPr>
        </p:nvSpPr>
        <p:spPr bwMode="auto">
          <a:xfrm>
            <a:off x="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a:extLst>
              <a:ext uri="{FF2B5EF4-FFF2-40B4-BE49-F238E27FC236}">
                <a16:creationId xmlns:a16="http://schemas.microsoft.com/office/drawing/2014/main" id="{CE97379E-FF48-C9E9-D8BC-3413F4233CD7}"/>
              </a:ext>
            </a:extLst>
          </p:cNvPr>
          <p:cNvSpPr>
            <a:spLocks noGrp="1" noChangeArrowheads="1"/>
          </p:cNvSpPr>
          <p:nvPr>
            <p:ph type="dt" sz="quarter" idx="1"/>
          </p:nvPr>
        </p:nvSpPr>
        <p:spPr bwMode="auto">
          <a:xfrm>
            <a:off x="395605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r"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a:extLst>
              <a:ext uri="{FF2B5EF4-FFF2-40B4-BE49-F238E27FC236}">
                <a16:creationId xmlns:a16="http://schemas.microsoft.com/office/drawing/2014/main" id="{AA97866C-608C-94D4-4382-B123B7CB4FA9}"/>
              </a:ext>
            </a:extLst>
          </p:cNvPr>
          <p:cNvSpPr>
            <a:spLocks noGrp="1" noChangeArrowheads="1"/>
          </p:cNvSpPr>
          <p:nvPr>
            <p:ph type="ftr" sz="quarter" idx="2"/>
          </p:nvPr>
        </p:nvSpPr>
        <p:spPr bwMode="auto">
          <a:xfrm>
            <a:off x="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a:extLst>
              <a:ext uri="{FF2B5EF4-FFF2-40B4-BE49-F238E27FC236}">
                <a16:creationId xmlns:a16="http://schemas.microsoft.com/office/drawing/2014/main" id="{0665F6A6-1924-3293-4DC0-E21A44F2EC2A}"/>
              </a:ext>
            </a:extLst>
          </p:cNvPr>
          <p:cNvSpPr>
            <a:spLocks noGrp="1" noChangeArrowheads="1"/>
          </p:cNvSpPr>
          <p:nvPr>
            <p:ph type="sldNum" sz="quarter" idx="3"/>
          </p:nvPr>
        </p:nvSpPr>
        <p:spPr bwMode="auto">
          <a:xfrm>
            <a:off x="395605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r" defTabSz="917575" eaLnBrk="1" hangingPunct="1">
              <a:defRPr sz="1200" smtClean="0">
                <a:solidFill>
                  <a:schemeClr val="tx1"/>
                </a:solidFill>
              </a:defRPr>
            </a:lvl1pPr>
          </a:lstStyle>
          <a:p>
            <a:pPr>
              <a:defRPr/>
            </a:pPr>
            <a:fld id="{15D04EE6-CA61-A044-9815-7DBDAA435BD9}"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9E0C8B3C-D219-0840-F7D5-101006B0D8A3}"/>
              </a:ext>
            </a:extLst>
          </p:cNvPr>
          <p:cNvSpPr>
            <a:spLocks noGrp="1" noChangeArrowheads="1"/>
          </p:cNvSpPr>
          <p:nvPr>
            <p:ph type="hdr" sz="quarter"/>
          </p:nvPr>
        </p:nvSpPr>
        <p:spPr bwMode="auto">
          <a:xfrm>
            <a:off x="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a:extLst>
              <a:ext uri="{FF2B5EF4-FFF2-40B4-BE49-F238E27FC236}">
                <a16:creationId xmlns:a16="http://schemas.microsoft.com/office/drawing/2014/main" id="{A60C3888-124A-20C9-7E42-CCBA92F5B0B6}"/>
              </a:ext>
            </a:extLst>
          </p:cNvPr>
          <p:cNvSpPr>
            <a:spLocks noGrp="1" noChangeArrowheads="1"/>
          </p:cNvSpPr>
          <p:nvPr>
            <p:ph type="dt" idx="1"/>
          </p:nvPr>
        </p:nvSpPr>
        <p:spPr bwMode="auto">
          <a:xfrm>
            <a:off x="395605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r"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052" name="Rectangle 4">
            <a:extLst>
              <a:ext uri="{FF2B5EF4-FFF2-40B4-BE49-F238E27FC236}">
                <a16:creationId xmlns:a16="http://schemas.microsoft.com/office/drawing/2014/main" id="{7D400161-4272-3D64-39C1-89F315355EBB}"/>
              </a:ext>
            </a:extLst>
          </p:cNvPr>
          <p:cNvSpPr>
            <a:spLocks noGrp="1" noRot="1" noChangeAspect="1" noChangeArrowheads="1" noTextEdit="1"/>
          </p:cNvSpPr>
          <p:nvPr>
            <p:ph type="sldImg" idx="2"/>
          </p:nvPr>
        </p:nvSpPr>
        <p:spPr bwMode="auto">
          <a:xfrm>
            <a:off x="1758950" y="696913"/>
            <a:ext cx="3468688" cy="34798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701" name="Rectangle 5">
            <a:extLst>
              <a:ext uri="{FF2B5EF4-FFF2-40B4-BE49-F238E27FC236}">
                <a16:creationId xmlns:a16="http://schemas.microsoft.com/office/drawing/2014/main" id="{E99A8628-7F80-89A8-071D-35E3E1636D4E}"/>
              </a:ext>
            </a:extLst>
          </p:cNvPr>
          <p:cNvSpPr>
            <a:spLocks noGrp="1" noChangeArrowheads="1"/>
          </p:cNvSpPr>
          <p:nvPr>
            <p:ph type="body" sz="quarter" idx="3"/>
          </p:nvPr>
        </p:nvSpPr>
        <p:spPr bwMode="auto">
          <a:xfrm>
            <a:off x="698500" y="4410075"/>
            <a:ext cx="5588000" cy="4176713"/>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a:extLst>
              <a:ext uri="{FF2B5EF4-FFF2-40B4-BE49-F238E27FC236}">
                <a16:creationId xmlns:a16="http://schemas.microsoft.com/office/drawing/2014/main" id="{00295E1E-9B34-6D63-0132-4AAE9ED8C875}"/>
              </a:ext>
            </a:extLst>
          </p:cNvPr>
          <p:cNvSpPr>
            <a:spLocks noGrp="1" noChangeArrowheads="1"/>
          </p:cNvSpPr>
          <p:nvPr>
            <p:ph type="ftr" sz="quarter" idx="4"/>
          </p:nvPr>
        </p:nvSpPr>
        <p:spPr bwMode="auto">
          <a:xfrm>
            <a:off x="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a:extLst>
              <a:ext uri="{FF2B5EF4-FFF2-40B4-BE49-F238E27FC236}">
                <a16:creationId xmlns:a16="http://schemas.microsoft.com/office/drawing/2014/main" id="{7DCEAFDC-40E3-D4F0-7610-6967E2C02744}"/>
              </a:ext>
            </a:extLst>
          </p:cNvPr>
          <p:cNvSpPr>
            <a:spLocks noGrp="1" noChangeArrowheads="1"/>
          </p:cNvSpPr>
          <p:nvPr>
            <p:ph type="sldNum" sz="quarter" idx="5"/>
          </p:nvPr>
        </p:nvSpPr>
        <p:spPr bwMode="auto">
          <a:xfrm>
            <a:off x="395605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r" defTabSz="917575" eaLnBrk="1" hangingPunct="1">
              <a:defRPr sz="1200" smtClean="0">
                <a:solidFill>
                  <a:schemeClr val="tx1"/>
                </a:solidFill>
              </a:defRPr>
            </a:lvl1pPr>
          </a:lstStyle>
          <a:p>
            <a:pPr>
              <a:defRPr/>
            </a:pPr>
            <a:fld id="{DAC5CD36-2817-DC4E-9570-3082488EB1A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ＭＳ Ｐゴシック" charset="0"/>
      </a:defRPr>
    </a:lvl1pPr>
    <a:lvl2pPr marL="957263"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2pPr>
    <a:lvl3pPr marL="1914525"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3pPr>
    <a:lvl4pPr marL="2873375"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4pPr>
    <a:lvl5pPr marL="3830638"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5pPr>
    <a:lvl6pPr marL="4789627" algn="l" defTabSz="957925" rtl="0" eaLnBrk="1" latinLnBrk="0" hangingPunct="1">
      <a:defRPr sz="2500" kern="1200">
        <a:solidFill>
          <a:schemeClr val="tx1"/>
        </a:solidFill>
        <a:latin typeface="+mn-lt"/>
        <a:ea typeface="+mn-ea"/>
        <a:cs typeface="+mn-cs"/>
      </a:defRPr>
    </a:lvl6pPr>
    <a:lvl7pPr marL="5747553" algn="l" defTabSz="957925" rtl="0" eaLnBrk="1" latinLnBrk="0" hangingPunct="1">
      <a:defRPr sz="2500" kern="1200">
        <a:solidFill>
          <a:schemeClr val="tx1"/>
        </a:solidFill>
        <a:latin typeface="+mn-lt"/>
        <a:ea typeface="+mn-ea"/>
        <a:cs typeface="+mn-cs"/>
      </a:defRPr>
    </a:lvl7pPr>
    <a:lvl8pPr marL="6705478" algn="l" defTabSz="957925" rtl="0" eaLnBrk="1" latinLnBrk="0" hangingPunct="1">
      <a:defRPr sz="2500" kern="1200">
        <a:solidFill>
          <a:schemeClr val="tx1"/>
        </a:solidFill>
        <a:latin typeface="+mn-lt"/>
        <a:ea typeface="+mn-ea"/>
        <a:cs typeface="+mn-cs"/>
      </a:defRPr>
    </a:lvl8pPr>
    <a:lvl9pPr marL="7663404" algn="l" defTabSz="957925" rtl="0" eaLnBrk="1" latinLnBrk="0" hangingPunct="1">
      <a:defRPr sz="2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AC5CD36-2817-DC4E-9570-3082488EB1AC}" type="slidenum">
              <a:rPr lang="en-US" altLang="en-US" smtClean="0"/>
              <a:pPr>
                <a:defRPr/>
              </a:pPr>
              <a:t>1</a:t>
            </a:fld>
            <a:endParaRPr lang="en-US" altLang="en-US"/>
          </a:p>
        </p:txBody>
      </p:sp>
    </p:spTree>
    <p:extLst>
      <p:ext uri="{BB962C8B-B14F-4D97-AF65-F5344CB8AC3E}">
        <p14:creationId xmlns:p14="http://schemas.microsoft.com/office/powerpoint/2010/main" val="2334943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8107" y="12527896"/>
            <a:ext cx="34197394" cy="8642327"/>
          </a:xfrm>
          <a:prstGeom prst="rect">
            <a:avLst/>
          </a:prstGeom>
        </p:spPr>
        <p:txBody>
          <a:bodyPr vert="horz" lIns="191585" tIns="95793" rIns="191585" bIns="95793"/>
          <a:lstStyle/>
          <a:p>
            <a:r>
              <a:rPr lang="en-US"/>
              <a:t>Click to edit Master title style</a:t>
            </a:r>
          </a:p>
        </p:txBody>
      </p:sp>
      <p:sp>
        <p:nvSpPr>
          <p:cNvPr id="3" name="Subtitle 2"/>
          <p:cNvSpPr>
            <a:spLocks noGrp="1"/>
          </p:cNvSpPr>
          <p:nvPr>
            <p:ph type="subTitle" idx="1"/>
          </p:nvPr>
        </p:nvSpPr>
        <p:spPr>
          <a:xfrm>
            <a:off x="6036210" y="22850457"/>
            <a:ext cx="28161195" cy="10307007"/>
          </a:xfrm>
          <a:prstGeom prst="rect">
            <a:avLst/>
          </a:prstGeom>
        </p:spPr>
        <p:txBody>
          <a:bodyPr vert="horz" lIns="191585" tIns="95793" rIns="191585" bIns="95793"/>
          <a:lstStyle>
            <a:lvl1pPr marL="0" indent="0" algn="ctr">
              <a:buNone/>
              <a:defRPr/>
            </a:lvl1pPr>
            <a:lvl2pPr marL="957925" indent="0" algn="ctr">
              <a:buNone/>
              <a:defRPr/>
            </a:lvl2pPr>
            <a:lvl3pPr marL="1915851" indent="0" algn="ctr">
              <a:buNone/>
              <a:defRPr/>
            </a:lvl3pPr>
            <a:lvl4pPr marL="2873776" indent="0" algn="ctr">
              <a:buNone/>
              <a:defRPr/>
            </a:lvl4pPr>
            <a:lvl5pPr marL="3831702" indent="0" algn="ctr">
              <a:buNone/>
              <a:defRPr/>
            </a:lvl5pPr>
            <a:lvl6pPr marL="4789627" indent="0" algn="ctr">
              <a:buNone/>
              <a:defRPr/>
            </a:lvl6pPr>
            <a:lvl7pPr marL="5747553" indent="0" algn="ctr">
              <a:buNone/>
              <a:defRPr/>
            </a:lvl7pPr>
            <a:lvl8pPr marL="6705478" indent="0" algn="ctr">
              <a:buNone/>
              <a:defRPr/>
            </a:lvl8pPr>
            <a:lvl9pPr marL="7663404" indent="0" algn="ctr">
              <a:buNone/>
              <a:defRPr/>
            </a:lvl9pPr>
          </a:lstStyle>
          <a:p>
            <a:r>
              <a:rPr lang="en-US"/>
              <a:t>Click to edit Master subtitle style</a:t>
            </a:r>
          </a:p>
        </p:txBody>
      </p:sp>
    </p:spTree>
    <p:extLst>
      <p:ext uri="{BB962C8B-B14F-4D97-AF65-F5344CB8AC3E}">
        <p14:creationId xmlns:p14="http://schemas.microsoft.com/office/powerpoint/2010/main" val="981552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Vertical Text Placeholder 2"/>
          <p:cNvSpPr>
            <a:spLocks noGrp="1"/>
          </p:cNvSpPr>
          <p:nvPr>
            <p:ph type="body" orient="vert" idx="1"/>
          </p:nvPr>
        </p:nvSpPr>
        <p:spPr>
          <a:xfrm>
            <a:off x="2011101" y="9408548"/>
            <a:ext cx="36211406" cy="26615412"/>
          </a:xfrm>
          <a:prstGeom prst="rect">
            <a:avLst/>
          </a:prstGeom>
        </p:spPr>
        <p:txBody>
          <a:bodyPr vert="eaVert"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7300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71111" y="1614129"/>
            <a:ext cx="9051394" cy="34409841"/>
          </a:xfrm>
          <a:prstGeom prst="rect">
            <a:avLst/>
          </a:prstGeom>
        </p:spPr>
        <p:txBody>
          <a:bodyPr vert="eaVert" lIns="191585" tIns="95793" rIns="191585" bIns="95793"/>
          <a:lstStyle/>
          <a:p>
            <a:r>
              <a:rPr lang="en-US"/>
              <a:t>Click to edit Master title style</a:t>
            </a:r>
          </a:p>
        </p:txBody>
      </p:sp>
      <p:sp>
        <p:nvSpPr>
          <p:cNvPr id="3" name="Vertical Text Placeholder 2"/>
          <p:cNvSpPr>
            <a:spLocks noGrp="1"/>
          </p:cNvSpPr>
          <p:nvPr>
            <p:ph type="body" orient="vert" idx="1"/>
          </p:nvPr>
        </p:nvSpPr>
        <p:spPr>
          <a:xfrm>
            <a:off x="2011101" y="1614129"/>
            <a:ext cx="26880608" cy="34409841"/>
          </a:xfrm>
          <a:prstGeom prst="rect">
            <a:avLst/>
          </a:prstGeom>
        </p:spPr>
        <p:txBody>
          <a:bodyPr vert="eaVert"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9492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Content Placeholder 2"/>
          <p:cNvSpPr>
            <a:spLocks noGrp="1"/>
          </p:cNvSpPr>
          <p:nvPr>
            <p:ph idx="1"/>
          </p:nvPr>
        </p:nvSpPr>
        <p:spPr>
          <a:xfrm>
            <a:off x="2011101" y="9408548"/>
            <a:ext cx="36211406" cy="26615412"/>
          </a:xfrm>
          <a:prstGeom prst="rect">
            <a:avLst/>
          </a:prstGeom>
        </p:spPr>
        <p:txBody>
          <a:bodyPr vert="horz"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999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9" y="25911429"/>
            <a:ext cx="34197394" cy="8012239"/>
          </a:xfrm>
          <a:prstGeom prst="rect">
            <a:avLst/>
          </a:prstGeom>
        </p:spPr>
        <p:txBody>
          <a:bodyPr vert="horz" lIns="191585" tIns="95793" rIns="191585" bIns="95793" anchor="t"/>
          <a:lstStyle>
            <a:lvl1pPr algn="l">
              <a:defRPr sz="8400" b="1" cap="all"/>
            </a:lvl1pPr>
          </a:lstStyle>
          <a:p>
            <a:r>
              <a:rPr lang="en-US"/>
              <a:t>Click to edit Master title style</a:t>
            </a:r>
          </a:p>
        </p:txBody>
      </p:sp>
      <p:sp>
        <p:nvSpPr>
          <p:cNvPr id="3" name="Text Placeholder 2"/>
          <p:cNvSpPr>
            <a:spLocks noGrp="1"/>
          </p:cNvSpPr>
          <p:nvPr>
            <p:ph type="body" idx="1"/>
          </p:nvPr>
        </p:nvSpPr>
        <p:spPr>
          <a:xfrm>
            <a:off x="3178179" y="17090190"/>
            <a:ext cx="34197394" cy="8821241"/>
          </a:xfrm>
          <a:prstGeom prst="rect">
            <a:avLst/>
          </a:prstGeom>
        </p:spPr>
        <p:txBody>
          <a:bodyPr vert="horz" lIns="191585" tIns="95793" rIns="191585" bIns="95793" anchor="b"/>
          <a:lstStyle>
            <a:lvl1pPr marL="0" indent="0">
              <a:buNone/>
              <a:defRPr sz="4200"/>
            </a:lvl1pPr>
            <a:lvl2pPr marL="957925" indent="0">
              <a:buNone/>
              <a:defRPr sz="3800"/>
            </a:lvl2pPr>
            <a:lvl3pPr marL="1915851" indent="0">
              <a:buNone/>
              <a:defRPr sz="3400"/>
            </a:lvl3pPr>
            <a:lvl4pPr marL="2873776" indent="0">
              <a:buNone/>
              <a:defRPr sz="2900"/>
            </a:lvl4pPr>
            <a:lvl5pPr marL="3831702" indent="0">
              <a:buNone/>
              <a:defRPr sz="2900"/>
            </a:lvl5pPr>
            <a:lvl6pPr marL="4789627" indent="0">
              <a:buNone/>
              <a:defRPr sz="2900"/>
            </a:lvl6pPr>
            <a:lvl7pPr marL="5747553" indent="0">
              <a:buNone/>
              <a:defRPr sz="2900"/>
            </a:lvl7pPr>
            <a:lvl8pPr marL="6705478" indent="0">
              <a:buNone/>
              <a:defRPr sz="2900"/>
            </a:lvl8pPr>
            <a:lvl9pPr marL="7663404" indent="0">
              <a:buNone/>
              <a:defRPr sz="2900"/>
            </a:lvl9pPr>
          </a:lstStyle>
          <a:p>
            <a:pPr lvl="0"/>
            <a:r>
              <a:rPr lang="en-US"/>
              <a:t>Click to edit Master text styles</a:t>
            </a:r>
          </a:p>
        </p:txBody>
      </p:sp>
    </p:spTree>
    <p:extLst>
      <p:ext uri="{BB962C8B-B14F-4D97-AF65-F5344CB8AC3E}">
        <p14:creationId xmlns:p14="http://schemas.microsoft.com/office/powerpoint/2010/main" val="196762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Content Placeholder 2"/>
          <p:cNvSpPr>
            <a:spLocks noGrp="1"/>
          </p:cNvSpPr>
          <p:nvPr>
            <p:ph sz="half" idx="1"/>
          </p:nvPr>
        </p:nvSpPr>
        <p:spPr>
          <a:xfrm>
            <a:off x="2011108" y="9408548"/>
            <a:ext cx="17966001" cy="26615412"/>
          </a:xfrm>
          <a:prstGeom prst="rect">
            <a:avLst/>
          </a:prstGeom>
        </p:spPr>
        <p:txBody>
          <a:bodyPr vert="horz" lIns="191585" tIns="95793" rIns="191585" bIns="95793"/>
          <a:lstStyle>
            <a:lvl1pPr>
              <a:defRPr sz="5900"/>
            </a:lvl1pPr>
            <a:lvl2pPr>
              <a:defRPr sz="5000"/>
            </a:lvl2pPr>
            <a:lvl3pPr>
              <a:defRPr sz="4200"/>
            </a:lvl3pPr>
            <a:lvl4pPr>
              <a:defRPr sz="3800"/>
            </a:lvl4pPr>
            <a:lvl5pPr>
              <a:defRPr sz="3800"/>
            </a:lvl5pPr>
            <a:lvl6pPr>
              <a:defRPr sz="3800"/>
            </a:lvl6pPr>
            <a:lvl7pPr>
              <a:defRPr sz="3800"/>
            </a:lvl7pPr>
            <a:lvl8pPr>
              <a:defRPr sz="3800"/>
            </a:lvl8pPr>
            <a:lvl9pPr>
              <a:defRPr sz="3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0256502" y="9408548"/>
            <a:ext cx="17966003" cy="26615412"/>
          </a:xfrm>
          <a:prstGeom prst="rect">
            <a:avLst/>
          </a:prstGeom>
        </p:spPr>
        <p:txBody>
          <a:bodyPr vert="horz" lIns="191585" tIns="95793" rIns="191585" bIns="95793"/>
          <a:lstStyle>
            <a:lvl1pPr>
              <a:defRPr sz="5900"/>
            </a:lvl1pPr>
            <a:lvl2pPr>
              <a:defRPr sz="5000"/>
            </a:lvl2pPr>
            <a:lvl3pPr>
              <a:defRPr sz="4200"/>
            </a:lvl3pPr>
            <a:lvl4pPr>
              <a:defRPr sz="3800"/>
            </a:lvl4pPr>
            <a:lvl5pPr>
              <a:defRPr sz="3800"/>
            </a:lvl5pPr>
            <a:lvl6pPr>
              <a:defRPr sz="3800"/>
            </a:lvl6pPr>
            <a:lvl7pPr>
              <a:defRPr sz="3800"/>
            </a:lvl7pPr>
            <a:lvl8pPr>
              <a:defRPr sz="3800"/>
            </a:lvl8pPr>
            <a:lvl9pPr>
              <a:defRPr sz="3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4948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lvl1pPr>
              <a:defRPr/>
            </a:lvl1pPr>
          </a:lstStyle>
          <a:p>
            <a:r>
              <a:rPr lang="en-US"/>
              <a:t>Click to edit Master title style</a:t>
            </a:r>
          </a:p>
        </p:txBody>
      </p:sp>
      <p:sp>
        <p:nvSpPr>
          <p:cNvPr id="3" name="Text Placeholder 2"/>
          <p:cNvSpPr>
            <a:spLocks noGrp="1"/>
          </p:cNvSpPr>
          <p:nvPr>
            <p:ph type="body" idx="1"/>
          </p:nvPr>
        </p:nvSpPr>
        <p:spPr>
          <a:xfrm>
            <a:off x="2011105" y="9027383"/>
            <a:ext cx="17776825" cy="3761084"/>
          </a:xfrm>
          <a:prstGeom prst="rect">
            <a:avLst/>
          </a:prstGeom>
        </p:spPr>
        <p:txBody>
          <a:bodyPr vert="horz" lIns="191585" tIns="95793" rIns="191585" bIns="95793" anchor="b"/>
          <a:lstStyle>
            <a:lvl1pPr marL="0" indent="0">
              <a:buNone/>
              <a:defRPr sz="5000" b="1"/>
            </a:lvl1pPr>
            <a:lvl2pPr marL="957925" indent="0">
              <a:buNone/>
              <a:defRPr sz="4200" b="1"/>
            </a:lvl2pPr>
            <a:lvl3pPr marL="1915851" indent="0">
              <a:buNone/>
              <a:defRPr sz="3800" b="1"/>
            </a:lvl3pPr>
            <a:lvl4pPr marL="2873776" indent="0">
              <a:buNone/>
              <a:defRPr sz="3400" b="1"/>
            </a:lvl4pPr>
            <a:lvl5pPr marL="3831702" indent="0">
              <a:buNone/>
              <a:defRPr sz="3400" b="1"/>
            </a:lvl5pPr>
            <a:lvl6pPr marL="4789627" indent="0">
              <a:buNone/>
              <a:defRPr sz="3400" b="1"/>
            </a:lvl6pPr>
            <a:lvl7pPr marL="5747553" indent="0">
              <a:buNone/>
              <a:defRPr sz="3400" b="1"/>
            </a:lvl7pPr>
            <a:lvl8pPr marL="6705478" indent="0">
              <a:buNone/>
              <a:defRPr sz="3400" b="1"/>
            </a:lvl8pPr>
            <a:lvl9pPr marL="7663404" indent="0">
              <a:buNone/>
              <a:defRPr sz="3400" b="1"/>
            </a:lvl9pPr>
          </a:lstStyle>
          <a:p>
            <a:pPr lvl="0"/>
            <a:r>
              <a:rPr lang="en-US"/>
              <a:t>Click to edit Master text styles</a:t>
            </a:r>
          </a:p>
        </p:txBody>
      </p:sp>
      <p:sp>
        <p:nvSpPr>
          <p:cNvPr id="4" name="Content Placeholder 3"/>
          <p:cNvSpPr>
            <a:spLocks noGrp="1"/>
          </p:cNvSpPr>
          <p:nvPr>
            <p:ph sz="half" idx="2"/>
          </p:nvPr>
        </p:nvSpPr>
        <p:spPr>
          <a:xfrm>
            <a:off x="2011105" y="12788475"/>
            <a:ext cx="17776825" cy="23235492"/>
          </a:xfrm>
          <a:prstGeom prst="rect">
            <a:avLst/>
          </a:prstGeom>
        </p:spPr>
        <p:txBody>
          <a:bodyPr vert="horz" lIns="191585" tIns="95793" rIns="191585" bIns="95793"/>
          <a:lstStyle>
            <a:lvl1pPr>
              <a:defRPr sz="5000"/>
            </a:lvl1pPr>
            <a:lvl2pPr>
              <a:defRPr sz="4200"/>
            </a:lvl2pPr>
            <a:lvl3pPr>
              <a:defRPr sz="3800"/>
            </a:lvl3pPr>
            <a:lvl4pPr>
              <a:defRPr sz="3400"/>
            </a:lvl4pPr>
            <a:lvl5pPr>
              <a:defRPr sz="3400"/>
            </a:lvl5pPr>
            <a:lvl6pPr>
              <a:defRPr sz="3400"/>
            </a:lvl6pPr>
            <a:lvl7pPr>
              <a:defRPr sz="3400"/>
            </a:lvl7pPr>
            <a:lvl8pPr>
              <a:defRPr sz="3400"/>
            </a:lvl8pPr>
            <a:lvl9pPr>
              <a:defRPr sz="3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0436949" y="9027383"/>
            <a:ext cx="17785557" cy="3761084"/>
          </a:xfrm>
          <a:prstGeom prst="rect">
            <a:avLst/>
          </a:prstGeom>
        </p:spPr>
        <p:txBody>
          <a:bodyPr vert="horz" lIns="191585" tIns="95793" rIns="191585" bIns="95793" anchor="b"/>
          <a:lstStyle>
            <a:lvl1pPr marL="0" indent="0">
              <a:buNone/>
              <a:defRPr sz="5000" b="1"/>
            </a:lvl1pPr>
            <a:lvl2pPr marL="957925" indent="0">
              <a:buNone/>
              <a:defRPr sz="4200" b="1"/>
            </a:lvl2pPr>
            <a:lvl3pPr marL="1915851" indent="0">
              <a:buNone/>
              <a:defRPr sz="3800" b="1"/>
            </a:lvl3pPr>
            <a:lvl4pPr marL="2873776" indent="0">
              <a:buNone/>
              <a:defRPr sz="3400" b="1"/>
            </a:lvl4pPr>
            <a:lvl5pPr marL="3831702" indent="0">
              <a:buNone/>
              <a:defRPr sz="3400" b="1"/>
            </a:lvl5pPr>
            <a:lvl6pPr marL="4789627" indent="0">
              <a:buNone/>
              <a:defRPr sz="3400" b="1"/>
            </a:lvl6pPr>
            <a:lvl7pPr marL="5747553" indent="0">
              <a:buNone/>
              <a:defRPr sz="3400" b="1"/>
            </a:lvl7pPr>
            <a:lvl8pPr marL="6705478" indent="0">
              <a:buNone/>
              <a:defRPr sz="3400" b="1"/>
            </a:lvl8pPr>
            <a:lvl9pPr marL="7663404" indent="0">
              <a:buNone/>
              <a:defRPr sz="3400" b="1"/>
            </a:lvl9pPr>
          </a:lstStyle>
          <a:p>
            <a:pPr lvl="0"/>
            <a:r>
              <a:rPr lang="en-US"/>
              <a:t>Click to edit Master text styles</a:t>
            </a:r>
          </a:p>
        </p:txBody>
      </p:sp>
      <p:sp>
        <p:nvSpPr>
          <p:cNvPr id="6" name="Content Placeholder 5"/>
          <p:cNvSpPr>
            <a:spLocks noGrp="1"/>
          </p:cNvSpPr>
          <p:nvPr>
            <p:ph sz="quarter" idx="4"/>
          </p:nvPr>
        </p:nvSpPr>
        <p:spPr>
          <a:xfrm>
            <a:off x="20436949" y="12788475"/>
            <a:ext cx="17785557" cy="23235492"/>
          </a:xfrm>
          <a:prstGeom prst="rect">
            <a:avLst/>
          </a:prstGeom>
        </p:spPr>
        <p:txBody>
          <a:bodyPr vert="horz" lIns="191585" tIns="95793" rIns="191585" bIns="95793"/>
          <a:lstStyle>
            <a:lvl1pPr>
              <a:defRPr sz="5000"/>
            </a:lvl1pPr>
            <a:lvl2pPr>
              <a:defRPr sz="4200"/>
            </a:lvl2pPr>
            <a:lvl3pPr>
              <a:defRPr sz="3800"/>
            </a:lvl3pPr>
            <a:lvl4pPr>
              <a:defRPr sz="3400"/>
            </a:lvl4pPr>
            <a:lvl5pPr>
              <a:defRPr sz="3400"/>
            </a:lvl5pPr>
            <a:lvl6pPr>
              <a:defRPr sz="3400"/>
            </a:lvl6pPr>
            <a:lvl7pPr>
              <a:defRPr sz="3400"/>
            </a:lvl7pPr>
            <a:lvl8pPr>
              <a:defRPr sz="3400"/>
            </a:lvl8pPr>
            <a:lvl9pPr>
              <a:defRPr sz="3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514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Tree>
    <p:extLst>
      <p:ext uri="{BB962C8B-B14F-4D97-AF65-F5344CB8AC3E}">
        <p14:creationId xmlns:p14="http://schemas.microsoft.com/office/powerpoint/2010/main" val="649672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8326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105" y="1606351"/>
            <a:ext cx="13236575" cy="6833738"/>
          </a:xfrm>
          <a:prstGeom prst="rect">
            <a:avLst/>
          </a:prstGeom>
        </p:spPr>
        <p:txBody>
          <a:bodyPr vert="horz" lIns="191585" tIns="95793" rIns="191585" bIns="95793" anchor="b"/>
          <a:lstStyle>
            <a:lvl1pPr algn="l">
              <a:defRPr sz="4200" b="1"/>
            </a:lvl1pPr>
          </a:lstStyle>
          <a:p>
            <a:r>
              <a:rPr lang="en-US"/>
              <a:t>Click to edit Master title style</a:t>
            </a:r>
          </a:p>
        </p:txBody>
      </p:sp>
      <p:sp>
        <p:nvSpPr>
          <p:cNvPr id="3" name="Content Placeholder 2"/>
          <p:cNvSpPr>
            <a:spLocks noGrp="1"/>
          </p:cNvSpPr>
          <p:nvPr>
            <p:ph idx="1"/>
          </p:nvPr>
        </p:nvSpPr>
        <p:spPr>
          <a:xfrm>
            <a:off x="15730803" y="1606363"/>
            <a:ext cx="22491700" cy="34417620"/>
          </a:xfrm>
          <a:prstGeom prst="rect">
            <a:avLst/>
          </a:prstGeom>
        </p:spPr>
        <p:txBody>
          <a:bodyPr vert="horz" lIns="191585" tIns="95793" rIns="191585" bIns="95793"/>
          <a:lstStyle>
            <a:lvl1pPr>
              <a:defRPr sz="6700"/>
            </a:lvl1pPr>
            <a:lvl2pPr>
              <a:defRPr sz="5900"/>
            </a:lvl2pPr>
            <a:lvl3pPr>
              <a:defRPr sz="5000"/>
            </a:lvl3pPr>
            <a:lvl4pPr>
              <a:defRPr sz="4200"/>
            </a:lvl4pPr>
            <a:lvl5pPr>
              <a:defRPr sz="4200"/>
            </a:lvl5pPr>
            <a:lvl6pPr>
              <a:defRPr sz="4200"/>
            </a:lvl6pPr>
            <a:lvl7pPr>
              <a:defRPr sz="4200"/>
            </a:lvl7pPr>
            <a:lvl8pPr>
              <a:defRPr sz="4200"/>
            </a:lvl8pPr>
            <a:lvl9pPr>
              <a:defRPr sz="4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11105" y="8440078"/>
            <a:ext cx="13236575" cy="27583882"/>
          </a:xfrm>
          <a:prstGeom prst="rect">
            <a:avLst/>
          </a:prstGeom>
        </p:spPr>
        <p:txBody>
          <a:bodyPr vert="horz" lIns="191585" tIns="95793" rIns="191585" bIns="95793"/>
          <a:lstStyle>
            <a:lvl1pPr marL="0" indent="0">
              <a:buNone/>
              <a:defRPr sz="2900"/>
            </a:lvl1pPr>
            <a:lvl2pPr marL="957925" indent="0">
              <a:buNone/>
              <a:defRPr sz="2500"/>
            </a:lvl2pPr>
            <a:lvl3pPr marL="1915851" indent="0">
              <a:buNone/>
              <a:defRPr sz="2100"/>
            </a:lvl3pPr>
            <a:lvl4pPr marL="2873776" indent="0">
              <a:buNone/>
              <a:defRPr sz="1900"/>
            </a:lvl4pPr>
            <a:lvl5pPr marL="3831702" indent="0">
              <a:buNone/>
              <a:defRPr sz="1900"/>
            </a:lvl5pPr>
            <a:lvl6pPr marL="4789627" indent="0">
              <a:buNone/>
              <a:defRPr sz="1900"/>
            </a:lvl6pPr>
            <a:lvl7pPr marL="5747553" indent="0">
              <a:buNone/>
              <a:defRPr sz="1900"/>
            </a:lvl7pPr>
            <a:lvl8pPr marL="6705478" indent="0">
              <a:buNone/>
              <a:defRPr sz="1900"/>
            </a:lvl8pPr>
            <a:lvl9pPr marL="7663404" indent="0">
              <a:buNone/>
              <a:defRPr sz="1900"/>
            </a:lvl9pPr>
          </a:lstStyle>
          <a:p>
            <a:pPr lvl="0"/>
            <a:r>
              <a:rPr lang="en-US"/>
              <a:t>Click to edit Master text styles</a:t>
            </a:r>
          </a:p>
        </p:txBody>
      </p:sp>
    </p:spTree>
    <p:extLst>
      <p:ext uri="{BB962C8B-B14F-4D97-AF65-F5344CB8AC3E}">
        <p14:creationId xmlns:p14="http://schemas.microsoft.com/office/powerpoint/2010/main" val="209664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7233" y="28229543"/>
            <a:ext cx="24138994" cy="3329357"/>
          </a:xfrm>
          <a:prstGeom prst="rect">
            <a:avLst/>
          </a:prstGeom>
        </p:spPr>
        <p:txBody>
          <a:bodyPr vert="horz" lIns="191585" tIns="95793" rIns="191585" bIns="95793" anchor="b"/>
          <a:lstStyle>
            <a:lvl1pPr algn="l">
              <a:defRPr sz="4200" b="1"/>
            </a:lvl1pPr>
          </a:lstStyle>
          <a:p>
            <a:r>
              <a:rPr lang="en-US"/>
              <a:t>Click to edit Master title style</a:t>
            </a:r>
          </a:p>
        </p:txBody>
      </p:sp>
      <p:sp>
        <p:nvSpPr>
          <p:cNvPr id="3" name="Picture Placeholder 2"/>
          <p:cNvSpPr>
            <a:spLocks noGrp="1"/>
          </p:cNvSpPr>
          <p:nvPr>
            <p:ph type="pic" idx="1"/>
          </p:nvPr>
        </p:nvSpPr>
        <p:spPr>
          <a:xfrm>
            <a:off x="7887233" y="3601631"/>
            <a:ext cx="24138994" cy="24196184"/>
          </a:xfrm>
          <a:prstGeom prst="rect">
            <a:avLst/>
          </a:prstGeom>
        </p:spPr>
        <p:txBody>
          <a:bodyPr vert="horz" lIns="191585" tIns="95793" rIns="191585" bIns="95793"/>
          <a:lstStyle>
            <a:lvl1pPr marL="0" indent="0">
              <a:buNone/>
              <a:defRPr sz="6700"/>
            </a:lvl1pPr>
            <a:lvl2pPr marL="957925" indent="0">
              <a:buNone/>
              <a:defRPr sz="5900"/>
            </a:lvl2pPr>
            <a:lvl3pPr marL="1915851" indent="0">
              <a:buNone/>
              <a:defRPr sz="5000"/>
            </a:lvl3pPr>
            <a:lvl4pPr marL="2873776" indent="0">
              <a:buNone/>
              <a:defRPr sz="4200"/>
            </a:lvl4pPr>
            <a:lvl5pPr marL="3831702" indent="0">
              <a:buNone/>
              <a:defRPr sz="4200"/>
            </a:lvl5pPr>
            <a:lvl6pPr marL="4789627" indent="0">
              <a:buNone/>
              <a:defRPr sz="4200"/>
            </a:lvl6pPr>
            <a:lvl7pPr marL="5747553" indent="0">
              <a:buNone/>
              <a:defRPr sz="4200"/>
            </a:lvl7pPr>
            <a:lvl8pPr marL="6705478" indent="0">
              <a:buNone/>
              <a:defRPr sz="4200"/>
            </a:lvl8pPr>
            <a:lvl9pPr marL="7663404" indent="0">
              <a:buNone/>
              <a:defRPr sz="4200"/>
            </a:lvl9pPr>
          </a:lstStyle>
          <a:p>
            <a:pPr lvl="0"/>
            <a:endParaRPr lang="en-US" noProof="0"/>
          </a:p>
        </p:txBody>
      </p:sp>
      <p:sp>
        <p:nvSpPr>
          <p:cNvPr id="4" name="Text Placeholder 3"/>
          <p:cNvSpPr>
            <a:spLocks noGrp="1"/>
          </p:cNvSpPr>
          <p:nvPr>
            <p:ph type="body" sz="half" idx="2"/>
          </p:nvPr>
        </p:nvSpPr>
        <p:spPr>
          <a:xfrm>
            <a:off x="7887233" y="31558890"/>
            <a:ext cx="24138994" cy="4733445"/>
          </a:xfrm>
          <a:prstGeom prst="rect">
            <a:avLst/>
          </a:prstGeom>
        </p:spPr>
        <p:txBody>
          <a:bodyPr vert="horz" lIns="191585" tIns="95793" rIns="191585" bIns="95793"/>
          <a:lstStyle>
            <a:lvl1pPr marL="0" indent="0">
              <a:buNone/>
              <a:defRPr sz="2900"/>
            </a:lvl1pPr>
            <a:lvl2pPr marL="957925" indent="0">
              <a:buNone/>
              <a:defRPr sz="2500"/>
            </a:lvl2pPr>
            <a:lvl3pPr marL="1915851" indent="0">
              <a:buNone/>
              <a:defRPr sz="2100"/>
            </a:lvl3pPr>
            <a:lvl4pPr marL="2873776" indent="0">
              <a:buNone/>
              <a:defRPr sz="1900"/>
            </a:lvl4pPr>
            <a:lvl5pPr marL="3831702" indent="0">
              <a:buNone/>
              <a:defRPr sz="1900"/>
            </a:lvl5pPr>
            <a:lvl6pPr marL="4789627" indent="0">
              <a:buNone/>
              <a:defRPr sz="1900"/>
            </a:lvl6pPr>
            <a:lvl7pPr marL="5747553" indent="0">
              <a:buNone/>
              <a:defRPr sz="1900"/>
            </a:lvl7pPr>
            <a:lvl8pPr marL="6705478" indent="0">
              <a:buNone/>
              <a:defRPr sz="1900"/>
            </a:lvl8pPr>
            <a:lvl9pPr marL="7663404" indent="0">
              <a:buNone/>
              <a:defRPr sz="1900"/>
            </a:lvl9pPr>
          </a:lstStyle>
          <a:p>
            <a:pPr lvl="0"/>
            <a:r>
              <a:rPr lang="en-US"/>
              <a:t>Click to edit Master text styles</a:t>
            </a:r>
          </a:p>
        </p:txBody>
      </p:sp>
    </p:spTree>
    <p:extLst>
      <p:ext uri="{BB962C8B-B14F-4D97-AF65-F5344CB8AC3E}">
        <p14:creationId xmlns:p14="http://schemas.microsoft.com/office/powerpoint/2010/main" val="2661650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a:extLst>
              <a:ext uri="{FF2B5EF4-FFF2-40B4-BE49-F238E27FC236}">
                <a16:creationId xmlns:a16="http://schemas.microsoft.com/office/drawing/2014/main" id="{A6D1E9A3-7033-0750-72A9-CB9093357C3F}"/>
              </a:ext>
            </a:extLst>
          </p:cNvPr>
          <p:cNvSpPr txBox="1">
            <a:spLocks noChangeArrowheads="1"/>
          </p:cNvSpPr>
          <p:nvPr userDrawn="1"/>
        </p:nvSpPr>
        <p:spPr bwMode="auto">
          <a:xfrm>
            <a:off x="13690600" y="7561263"/>
            <a:ext cx="12839700" cy="1130300"/>
          </a:xfrm>
          <a:prstGeom prst="rect">
            <a:avLst/>
          </a:prstGeom>
          <a:noFill/>
          <a:ln w="9525">
            <a:noFill/>
            <a:miter lim="800000"/>
            <a:headEnd/>
            <a:tailEnd/>
          </a:ln>
          <a:effectLst/>
        </p:spPr>
        <p:txBody>
          <a:bodyPr lIns="191556" tIns="95778" rIns="191556" bIns="95778">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algn="ctr" eaLnBrk="1" hangingPunct="1">
              <a:spcBef>
                <a:spcPct val="50000"/>
              </a:spcBef>
              <a:defRPr/>
            </a:pPr>
            <a:endParaRPr lang="en-US" sz="61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95813" rtl="0" eaLnBrk="0" fontAlgn="base" hangingPunct="0">
        <a:spcBef>
          <a:spcPct val="0"/>
        </a:spcBef>
        <a:spcAft>
          <a:spcPct val="0"/>
        </a:spcAft>
        <a:defRPr sz="13600" b="1">
          <a:solidFill>
            <a:schemeClr val="bg1"/>
          </a:solidFill>
          <a:latin typeface="+mj-lt"/>
          <a:ea typeface="MS PGothic" panose="020B0600070205080204" pitchFamily="34" charset="-128"/>
          <a:cs typeface="ＭＳ Ｐゴシック" charset="0"/>
        </a:defRPr>
      </a:lvl1pPr>
      <a:lvl2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2pPr>
      <a:lvl3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3pPr>
      <a:lvl4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4pPr>
      <a:lvl5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5pPr>
      <a:lvl6pPr marL="957925" algn="ctr" defTabSz="4596712" rtl="0" fontAlgn="base">
        <a:spcBef>
          <a:spcPct val="0"/>
        </a:spcBef>
        <a:spcAft>
          <a:spcPct val="0"/>
        </a:spcAft>
        <a:defRPr sz="13600" b="1">
          <a:solidFill>
            <a:schemeClr val="bg1"/>
          </a:solidFill>
          <a:latin typeface="Arial" pitchFamily="-65" charset="0"/>
        </a:defRPr>
      </a:lvl6pPr>
      <a:lvl7pPr marL="1915851" algn="ctr" defTabSz="4596712" rtl="0" fontAlgn="base">
        <a:spcBef>
          <a:spcPct val="0"/>
        </a:spcBef>
        <a:spcAft>
          <a:spcPct val="0"/>
        </a:spcAft>
        <a:defRPr sz="13600" b="1">
          <a:solidFill>
            <a:schemeClr val="bg1"/>
          </a:solidFill>
          <a:latin typeface="Arial" pitchFamily="-65" charset="0"/>
        </a:defRPr>
      </a:lvl7pPr>
      <a:lvl8pPr marL="2873776" algn="ctr" defTabSz="4596712" rtl="0" fontAlgn="base">
        <a:spcBef>
          <a:spcPct val="0"/>
        </a:spcBef>
        <a:spcAft>
          <a:spcPct val="0"/>
        </a:spcAft>
        <a:defRPr sz="13600" b="1">
          <a:solidFill>
            <a:schemeClr val="bg1"/>
          </a:solidFill>
          <a:latin typeface="Arial" pitchFamily="-65" charset="0"/>
        </a:defRPr>
      </a:lvl8pPr>
      <a:lvl9pPr marL="3831702" algn="ctr" defTabSz="4596712" rtl="0" fontAlgn="base">
        <a:spcBef>
          <a:spcPct val="0"/>
        </a:spcBef>
        <a:spcAft>
          <a:spcPct val="0"/>
        </a:spcAft>
        <a:defRPr sz="13600" b="1">
          <a:solidFill>
            <a:schemeClr val="bg1"/>
          </a:solidFill>
          <a:latin typeface="Arial" pitchFamily="-65" charset="0"/>
        </a:defRPr>
      </a:lvl9pPr>
    </p:titleStyle>
    <p:bodyStyle>
      <a:lvl1pPr marL="1722438" indent="-1722438" algn="l" defTabSz="4595813" rtl="0" eaLnBrk="0" fontAlgn="base" hangingPunct="0">
        <a:spcBef>
          <a:spcPct val="20000"/>
        </a:spcBef>
        <a:spcAft>
          <a:spcPct val="0"/>
        </a:spcAft>
        <a:defRPr sz="3600">
          <a:solidFill>
            <a:schemeClr val="tx1"/>
          </a:solidFill>
          <a:latin typeface="+mn-lt"/>
          <a:ea typeface="MS PGothic" panose="020B0600070205080204" pitchFamily="34" charset="-128"/>
          <a:cs typeface="ＭＳ Ｐゴシック" charset="0"/>
        </a:defRPr>
      </a:lvl1pPr>
      <a:lvl2pPr marL="3733800" indent="-1436688" algn="l" defTabSz="4595813" rtl="0" eaLnBrk="0" fontAlgn="base" hangingPunct="0">
        <a:spcBef>
          <a:spcPct val="20000"/>
        </a:spcBef>
        <a:spcAft>
          <a:spcPct val="0"/>
        </a:spcAft>
        <a:buChar char="–"/>
        <a:defRPr sz="7500">
          <a:solidFill>
            <a:schemeClr val="tx1"/>
          </a:solidFill>
          <a:latin typeface="+mn-lt"/>
          <a:ea typeface="MS PGothic" panose="020B0600070205080204" pitchFamily="34" charset="-128"/>
        </a:defRPr>
      </a:lvl2pPr>
      <a:lvl3pPr marL="5746750" indent="-1149350" algn="l" defTabSz="4595813" rtl="0" eaLnBrk="0" fontAlgn="base" hangingPunct="0">
        <a:spcBef>
          <a:spcPct val="20000"/>
        </a:spcBef>
        <a:spcAft>
          <a:spcPct val="0"/>
        </a:spcAft>
        <a:buChar char="•"/>
        <a:defRPr sz="6500">
          <a:solidFill>
            <a:schemeClr val="tx1"/>
          </a:solidFill>
          <a:latin typeface="+mn-lt"/>
          <a:ea typeface="MS PGothic" panose="020B0600070205080204" pitchFamily="34" charset="-128"/>
        </a:defRPr>
      </a:lvl3pPr>
      <a:lvl4pPr marL="8045450" indent="-1146175" algn="l" defTabSz="4595813" rtl="0" eaLnBrk="0" fontAlgn="base" hangingPunct="0">
        <a:spcBef>
          <a:spcPct val="20000"/>
        </a:spcBef>
        <a:spcAft>
          <a:spcPct val="0"/>
        </a:spcAft>
        <a:buChar char="–"/>
        <a:defRPr sz="5000">
          <a:solidFill>
            <a:schemeClr val="tx1"/>
          </a:solidFill>
          <a:latin typeface="+mn-lt"/>
          <a:ea typeface="MS PGothic" panose="020B0600070205080204" pitchFamily="34" charset="-128"/>
        </a:defRPr>
      </a:lvl4pPr>
      <a:lvl5pPr marL="10344150" indent="-1146175" algn="l" defTabSz="4595813" rtl="0" eaLnBrk="0" fontAlgn="base" hangingPunct="0">
        <a:spcBef>
          <a:spcPct val="20000"/>
        </a:spcBef>
        <a:spcAft>
          <a:spcPct val="0"/>
        </a:spcAft>
        <a:buChar char="»"/>
        <a:defRPr sz="5000">
          <a:solidFill>
            <a:schemeClr val="tx1"/>
          </a:solidFill>
          <a:latin typeface="+mn-lt"/>
          <a:ea typeface="MS PGothic" panose="020B0600070205080204" pitchFamily="34" charset="-128"/>
        </a:defRPr>
      </a:lvl5pPr>
      <a:lvl6pPr marL="11302190" indent="-1147516" algn="l" defTabSz="4596712" rtl="0" fontAlgn="base">
        <a:spcBef>
          <a:spcPct val="20000"/>
        </a:spcBef>
        <a:spcAft>
          <a:spcPct val="0"/>
        </a:spcAft>
        <a:buChar char="»"/>
        <a:defRPr sz="5000">
          <a:solidFill>
            <a:schemeClr val="tx1"/>
          </a:solidFill>
          <a:latin typeface="+mn-lt"/>
          <a:ea typeface="ＭＳ Ｐゴシック" pitchFamily="-65" charset="-128"/>
        </a:defRPr>
      </a:lvl6pPr>
      <a:lvl7pPr marL="12260115" indent="-1147516" algn="l" defTabSz="4596712" rtl="0" fontAlgn="base">
        <a:spcBef>
          <a:spcPct val="20000"/>
        </a:spcBef>
        <a:spcAft>
          <a:spcPct val="0"/>
        </a:spcAft>
        <a:buChar char="»"/>
        <a:defRPr sz="5000">
          <a:solidFill>
            <a:schemeClr val="tx1"/>
          </a:solidFill>
          <a:latin typeface="+mn-lt"/>
          <a:ea typeface="ＭＳ Ｐゴシック" pitchFamily="-65" charset="-128"/>
        </a:defRPr>
      </a:lvl7pPr>
      <a:lvl8pPr marL="13218041" indent="-1147516" algn="l" defTabSz="4596712" rtl="0" fontAlgn="base">
        <a:spcBef>
          <a:spcPct val="20000"/>
        </a:spcBef>
        <a:spcAft>
          <a:spcPct val="0"/>
        </a:spcAft>
        <a:buChar char="»"/>
        <a:defRPr sz="5000">
          <a:solidFill>
            <a:schemeClr val="tx1"/>
          </a:solidFill>
          <a:latin typeface="+mn-lt"/>
          <a:ea typeface="ＭＳ Ｐゴシック" pitchFamily="-65" charset="-128"/>
        </a:defRPr>
      </a:lvl8pPr>
      <a:lvl9pPr marL="14175966" indent="-1147516" algn="l" defTabSz="4596712" rtl="0" fontAlgn="base">
        <a:spcBef>
          <a:spcPct val="20000"/>
        </a:spcBef>
        <a:spcAft>
          <a:spcPct val="0"/>
        </a:spcAft>
        <a:buChar char="»"/>
        <a:defRPr sz="5000">
          <a:solidFill>
            <a:schemeClr val="tx1"/>
          </a:solidFill>
          <a:latin typeface="+mn-lt"/>
          <a:ea typeface="ＭＳ Ｐゴシック" pitchFamily="-65" charset="-128"/>
        </a:defRPr>
      </a:lvl9pPr>
    </p:bodyStyle>
    <p:otherStyle>
      <a:defPPr>
        <a:defRPr lang="en-US"/>
      </a:defPPr>
      <a:lvl1pPr marL="0" algn="l" defTabSz="957925" rtl="0" eaLnBrk="1" latinLnBrk="0" hangingPunct="1">
        <a:defRPr sz="3800" kern="1200">
          <a:solidFill>
            <a:schemeClr val="tx1"/>
          </a:solidFill>
          <a:latin typeface="+mn-lt"/>
          <a:ea typeface="+mn-ea"/>
          <a:cs typeface="+mn-cs"/>
        </a:defRPr>
      </a:lvl1pPr>
      <a:lvl2pPr marL="957925" algn="l" defTabSz="957925" rtl="0" eaLnBrk="1" latinLnBrk="0" hangingPunct="1">
        <a:defRPr sz="3800" kern="1200">
          <a:solidFill>
            <a:schemeClr val="tx1"/>
          </a:solidFill>
          <a:latin typeface="+mn-lt"/>
          <a:ea typeface="+mn-ea"/>
          <a:cs typeface="+mn-cs"/>
        </a:defRPr>
      </a:lvl2pPr>
      <a:lvl3pPr marL="1915851" algn="l" defTabSz="957925" rtl="0" eaLnBrk="1" latinLnBrk="0" hangingPunct="1">
        <a:defRPr sz="3800" kern="1200">
          <a:solidFill>
            <a:schemeClr val="tx1"/>
          </a:solidFill>
          <a:latin typeface="+mn-lt"/>
          <a:ea typeface="+mn-ea"/>
          <a:cs typeface="+mn-cs"/>
        </a:defRPr>
      </a:lvl3pPr>
      <a:lvl4pPr marL="2873776" algn="l" defTabSz="957925" rtl="0" eaLnBrk="1" latinLnBrk="0" hangingPunct="1">
        <a:defRPr sz="3800" kern="1200">
          <a:solidFill>
            <a:schemeClr val="tx1"/>
          </a:solidFill>
          <a:latin typeface="+mn-lt"/>
          <a:ea typeface="+mn-ea"/>
          <a:cs typeface="+mn-cs"/>
        </a:defRPr>
      </a:lvl4pPr>
      <a:lvl5pPr marL="3831702" algn="l" defTabSz="957925" rtl="0" eaLnBrk="1" latinLnBrk="0" hangingPunct="1">
        <a:defRPr sz="3800" kern="1200">
          <a:solidFill>
            <a:schemeClr val="tx1"/>
          </a:solidFill>
          <a:latin typeface="+mn-lt"/>
          <a:ea typeface="+mn-ea"/>
          <a:cs typeface="+mn-cs"/>
        </a:defRPr>
      </a:lvl5pPr>
      <a:lvl6pPr marL="4789627" algn="l" defTabSz="957925" rtl="0" eaLnBrk="1" latinLnBrk="0" hangingPunct="1">
        <a:defRPr sz="3800" kern="1200">
          <a:solidFill>
            <a:schemeClr val="tx1"/>
          </a:solidFill>
          <a:latin typeface="+mn-lt"/>
          <a:ea typeface="+mn-ea"/>
          <a:cs typeface="+mn-cs"/>
        </a:defRPr>
      </a:lvl6pPr>
      <a:lvl7pPr marL="5747553" algn="l" defTabSz="957925" rtl="0" eaLnBrk="1" latinLnBrk="0" hangingPunct="1">
        <a:defRPr sz="3800" kern="1200">
          <a:solidFill>
            <a:schemeClr val="tx1"/>
          </a:solidFill>
          <a:latin typeface="+mn-lt"/>
          <a:ea typeface="+mn-ea"/>
          <a:cs typeface="+mn-cs"/>
        </a:defRPr>
      </a:lvl7pPr>
      <a:lvl8pPr marL="6705478" algn="l" defTabSz="957925" rtl="0" eaLnBrk="1" latinLnBrk="0" hangingPunct="1">
        <a:defRPr sz="3800" kern="1200">
          <a:solidFill>
            <a:schemeClr val="tx1"/>
          </a:solidFill>
          <a:latin typeface="+mn-lt"/>
          <a:ea typeface="+mn-ea"/>
          <a:cs typeface="+mn-cs"/>
        </a:defRPr>
      </a:lvl8pPr>
      <a:lvl9pPr marL="7663404" algn="l" defTabSz="957925" rtl="0" eaLnBrk="1" latinLnBrk="0" hangingPunct="1">
        <a:defRPr sz="3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0.emf"/><Relationship Id="rId18" Type="http://schemas.openxmlformats.org/officeDocument/2006/relationships/image" Target="../media/image15.png"/><Relationship Id="rId3" Type="http://schemas.openxmlformats.org/officeDocument/2006/relationships/image" Target="../media/image1.emf"/><Relationship Id="rId7" Type="http://schemas.openxmlformats.org/officeDocument/2006/relationships/image" Target="../media/image5.png"/><Relationship Id="rId12" Type="http://schemas.openxmlformats.org/officeDocument/2006/relationships/image" Target="../media/image9.emf"/><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8.JP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emf"/><Relationship Id="rId4" Type="http://schemas.openxmlformats.org/officeDocument/2006/relationships/image" Target="../media/image2.png"/><Relationship Id="rId9" Type="http://schemas.openxmlformats.org/officeDocument/2006/relationships/image" Target="../media/image6.emf"/><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3" name="Rectangle 51">
            <a:extLst>
              <a:ext uri="{FF2B5EF4-FFF2-40B4-BE49-F238E27FC236}">
                <a16:creationId xmlns:a16="http://schemas.microsoft.com/office/drawing/2014/main" id="{C59784B8-2CCF-0342-D1B4-EE518641EC91}"/>
              </a:ext>
            </a:extLst>
          </p:cNvPr>
          <p:cNvSpPr>
            <a:spLocks noChangeArrowheads="1"/>
          </p:cNvSpPr>
          <p:nvPr/>
        </p:nvSpPr>
        <p:spPr bwMode="auto">
          <a:xfrm>
            <a:off x="12488772" y="6329065"/>
            <a:ext cx="1517182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4115" name="Rectangle 44">
            <a:extLst>
              <a:ext uri="{FF2B5EF4-FFF2-40B4-BE49-F238E27FC236}">
                <a16:creationId xmlns:a16="http://schemas.microsoft.com/office/drawing/2014/main" id="{7AAB483E-C95E-9CD9-9DE1-119E8720914B}"/>
              </a:ext>
            </a:extLst>
          </p:cNvPr>
          <p:cNvSpPr>
            <a:spLocks noChangeArrowheads="1"/>
          </p:cNvSpPr>
          <p:nvPr/>
        </p:nvSpPr>
        <p:spPr bwMode="auto">
          <a:xfrm>
            <a:off x="-93663" y="-2"/>
            <a:ext cx="40327263" cy="6099865"/>
          </a:xfrm>
          <a:prstGeom prst="rect">
            <a:avLst/>
          </a:prstGeom>
          <a:solidFill>
            <a:srgbClr val="002060"/>
          </a:solidFill>
          <a:ln>
            <a:noFill/>
          </a:ln>
        </p:spPr>
        <p:txBody>
          <a:bodyPr lIns="191585" tIns="95793" rIns="191585" bIns="95793"/>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a:solidFill>
                <a:srgbClr val="FF0000"/>
              </a:solidFill>
              <a:latin typeface="Helvetica" pitchFamily="2" charset="0"/>
            </a:endParaRPr>
          </a:p>
        </p:txBody>
      </p:sp>
      <p:sp>
        <p:nvSpPr>
          <p:cNvPr id="4099" name="Rectangle 41">
            <a:extLst>
              <a:ext uri="{FF2B5EF4-FFF2-40B4-BE49-F238E27FC236}">
                <a16:creationId xmlns:a16="http://schemas.microsoft.com/office/drawing/2014/main" id="{C4E126D6-968F-B335-DA3F-7ECD0EAA8AA2}"/>
              </a:ext>
            </a:extLst>
          </p:cNvPr>
          <p:cNvSpPr>
            <a:spLocks noChangeArrowheads="1"/>
          </p:cNvSpPr>
          <p:nvPr/>
        </p:nvSpPr>
        <p:spPr bwMode="auto">
          <a:xfrm>
            <a:off x="6689013" y="407443"/>
            <a:ext cx="27467637" cy="2460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nchor="ctr"/>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r>
              <a:rPr lang="en-US" altLang="en-US" sz="6000" dirty="0">
                <a:solidFill>
                  <a:schemeClr val="bg1"/>
                </a:solidFill>
                <a:latin typeface="Calisto MT" panose="02040603050505030304" pitchFamily="18" charset="77"/>
              </a:rPr>
              <a:t>Developing a New Generation of Integrated </a:t>
            </a:r>
            <a:r>
              <a:rPr lang="el-GR" altLang="en-US" sz="6000" dirty="0">
                <a:solidFill>
                  <a:schemeClr val="bg1"/>
                </a:solidFill>
                <a:latin typeface="Calisto MT" panose="02040603050505030304" pitchFamily="18" charset="77"/>
              </a:rPr>
              <a:t>μ</a:t>
            </a:r>
            <a:r>
              <a:rPr lang="en-US" altLang="en-US" sz="6000" dirty="0">
                <a:solidFill>
                  <a:schemeClr val="bg1"/>
                </a:solidFill>
                <a:latin typeface="Calisto MT" panose="02040603050505030304" pitchFamily="18" charset="77"/>
              </a:rPr>
              <a:t>-Spec </a:t>
            </a:r>
          </a:p>
          <a:p>
            <a:pPr algn="ctr" eaLnBrk="1" hangingPunct="1"/>
            <a:r>
              <a:rPr lang="en-US" altLang="en-US" sz="6000" dirty="0">
                <a:solidFill>
                  <a:schemeClr val="bg1"/>
                </a:solidFill>
                <a:latin typeface="Calisto MT" panose="02040603050505030304" pitchFamily="18" charset="77"/>
              </a:rPr>
              <a:t>Far-Infrared Spectrometers for EXCLAIM</a:t>
            </a:r>
            <a:endParaRPr lang="en-US" altLang="en-US" sz="6000" b="1" dirty="0">
              <a:solidFill>
                <a:schemeClr val="bg1"/>
              </a:solidFill>
              <a:latin typeface="Helvetica" pitchFamily="2" charset="0"/>
            </a:endParaRPr>
          </a:p>
        </p:txBody>
      </p:sp>
      <p:sp>
        <p:nvSpPr>
          <p:cNvPr id="4100" name="Text Box 4">
            <a:extLst>
              <a:ext uri="{FF2B5EF4-FFF2-40B4-BE49-F238E27FC236}">
                <a16:creationId xmlns:a16="http://schemas.microsoft.com/office/drawing/2014/main" id="{67890551-E684-4688-F692-73953B89EC8E}"/>
              </a:ext>
            </a:extLst>
          </p:cNvPr>
          <p:cNvSpPr txBox="1">
            <a:spLocks noChangeArrowheads="1"/>
          </p:cNvSpPr>
          <p:nvPr/>
        </p:nvSpPr>
        <p:spPr bwMode="auto">
          <a:xfrm>
            <a:off x="13830300" y="6589472"/>
            <a:ext cx="12573000" cy="808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4000" b="1" u="sng" dirty="0">
                <a:solidFill>
                  <a:schemeClr val="bg1"/>
                </a:solidFill>
                <a:latin typeface="Helvetica" pitchFamily="2" charset="0"/>
              </a:rPr>
              <a:t>ABSTRACT</a:t>
            </a:r>
          </a:p>
        </p:txBody>
      </p:sp>
      <p:sp>
        <p:nvSpPr>
          <p:cNvPr id="4103" name="Rectangle 10">
            <a:extLst>
              <a:ext uri="{FF2B5EF4-FFF2-40B4-BE49-F238E27FC236}">
                <a16:creationId xmlns:a16="http://schemas.microsoft.com/office/drawing/2014/main" id="{C19F20D9-8C8A-185E-C00F-C873A5A510B6}"/>
              </a:ext>
            </a:extLst>
          </p:cNvPr>
          <p:cNvSpPr>
            <a:spLocks noChangeArrowheads="1"/>
          </p:cNvSpPr>
          <p:nvPr/>
        </p:nvSpPr>
        <p:spPr bwMode="auto">
          <a:xfrm>
            <a:off x="28007813" y="35281571"/>
            <a:ext cx="12280043" cy="4086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eaLnBrk="1" hangingPunct="1">
              <a:spcBef>
                <a:spcPct val="20000"/>
              </a:spcBef>
            </a:pPr>
            <a:r>
              <a:rPr lang="en-US" altLang="en-US" sz="1800" baseline="30000" dirty="0">
                <a:solidFill>
                  <a:schemeClr val="tx1"/>
                </a:solidFill>
                <a:latin typeface="Helvetica" pitchFamily="2" charset="0"/>
              </a:rPr>
              <a:t>1</a:t>
            </a:r>
            <a:r>
              <a:rPr lang="en-US" altLang="en-US" sz="1800" dirty="0">
                <a:solidFill>
                  <a:schemeClr val="tx1"/>
                </a:solidFill>
                <a:latin typeface="Helvetica" pitchFamily="2" charset="0"/>
              </a:rPr>
              <a:t>Switzer, E. R.,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et al., “Experiment for cryogenic large-aperture intensity mapping:</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instrument design,” JATIS, 7(4), 044004 (2021).</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2</a:t>
            </a:r>
            <a:r>
              <a:rPr lang="en-US" altLang="en-US" sz="1800" dirty="0">
                <a:solidFill>
                  <a:schemeClr val="tx1"/>
                </a:solidFill>
                <a:latin typeface="Helvetica" pitchFamily="2" charset="0"/>
              </a:rPr>
              <a:t>Cataldo, G.,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 M., et al., “Second-generation micro-spec: A compact spectrometer</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for far-infrared and submillimeter space missions,” Acta </a:t>
            </a:r>
            <a:r>
              <a:rPr lang="en-US" altLang="en-US" sz="1800" dirty="0" err="1">
                <a:solidFill>
                  <a:schemeClr val="tx1"/>
                </a:solidFill>
                <a:latin typeface="Helvetica" pitchFamily="2" charset="0"/>
              </a:rPr>
              <a:t>Astronautica</a:t>
            </a:r>
            <a:r>
              <a:rPr lang="en-US" altLang="en-US" sz="1800" dirty="0">
                <a:solidFill>
                  <a:schemeClr val="tx1"/>
                </a:solidFill>
                <a:latin typeface="Helvetica" pitchFamily="2" charset="0"/>
              </a:rPr>
              <a:t> 162, 155–159 (2019).</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3</a:t>
            </a:r>
            <a:r>
              <a:rPr lang="en-US" altLang="en-US" sz="1800" dirty="0">
                <a:solidFill>
                  <a:schemeClr val="tx1"/>
                </a:solidFill>
                <a:latin typeface="Helvetica" pitchFamily="2" charset="0"/>
              </a:rPr>
              <a:t>Essinger-Hileman, T., Oxholm, T., et al., “Optical design of the </a:t>
            </a:r>
            <a:r>
              <a:rPr lang="en-US" altLang="en-US" sz="1800" dirty="0" err="1">
                <a:solidFill>
                  <a:schemeClr val="tx1"/>
                </a:solidFill>
                <a:latin typeface="Helvetica" pitchFamily="2" charset="0"/>
              </a:rPr>
              <a:t>EXperiment</a:t>
            </a:r>
            <a:r>
              <a:rPr lang="en-US" altLang="en-US" sz="1800" dirty="0">
                <a:solidFill>
                  <a:schemeClr val="tx1"/>
                </a:solidFill>
                <a:latin typeface="Helvetica" pitchFamily="2" charset="0"/>
              </a:rPr>
              <a:t> for Cryogenic</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Large-Aperture Intensity Mapping (EXCLAIM),” in [Millimeter, Submillimeter, and Far-Infrared Detectors</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and Instrumentation for Astronomy X ], 11453, 85 – 99, SPIE (2020).</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4</a:t>
            </a:r>
            <a:r>
              <a:rPr lang="en-US" altLang="en-US" sz="1800" dirty="0">
                <a:solidFill>
                  <a:schemeClr val="tx1"/>
                </a:solidFill>
                <a:latin typeface="Helvetica" pitchFamily="2" charset="0"/>
              </a:rPr>
              <a:t>Patel, A., Brown, A.-D., Hsieh, et al., “Fabrication of MKIDS for the </a:t>
            </a:r>
            <a:r>
              <a:rPr lang="en-US" altLang="en-US" sz="1800" dirty="0" err="1">
                <a:solidFill>
                  <a:schemeClr val="tx1"/>
                </a:solidFill>
                <a:latin typeface="Helvetica" pitchFamily="2" charset="0"/>
              </a:rPr>
              <a:t>MicroSpec</a:t>
            </a:r>
            <a:r>
              <a:rPr lang="en-US" altLang="en-US" sz="1800" dirty="0">
                <a:solidFill>
                  <a:schemeClr val="tx1"/>
                </a:solidFill>
                <a:latin typeface="Helvetica" pitchFamily="2" charset="0"/>
              </a:rPr>
              <a:t> spectrometer,” IEEE Trans.</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Appl. </a:t>
            </a:r>
            <a:r>
              <a:rPr lang="en-US" altLang="en-US" sz="1800" dirty="0" err="1">
                <a:solidFill>
                  <a:schemeClr val="tx1"/>
                </a:solidFill>
                <a:latin typeface="Helvetica" pitchFamily="2" charset="0"/>
              </a:rPr>
              <a:t>Supercond</a:t>
            </a:r>
            <a:r>
              <a:rPr lang="en-US" altLang="en-US" sz="1800" dirty="0">
                <a:solidFill>
                  <a:schemeClr val="tx1"/>
                </a:solidFill>
                <a:latin typeface="Helvetica" pitchFamily="2" charset="0"/>
              </a:rPr>
              <a:t>. 23(3), 2400404–2400404 (2013).</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5</a:t>
            </a:r>
            <a:r>
              <a:rPr lang="en-US" altLang="en-US" sz="1800" dirty="0">
                <a:solidFill>
                  <a:schemeClr val="tx1"/>
                </a:solidFill>
                <a:latin typeface="Helvetica" pitchFamily="2" charset="0"/>
              </a:rPr>
              <a:t>Brown, A. D. and Patel, A. A., “High precision metal thin film liftoff technique,” (July 7 2015). US Patent 9,076,658.</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6</a:t>
            </a:r>
            <a:r>
              <a:rPr lang="en-US" altLang="en-US" sz="1800" dirty="0">
                <a:solidFill>
                  <a:schemeClr val="tx1"/>
                </a:solidFill>
                <a:latin typeface="Helvetica" pitchFamily="2" charset="0"/>
              </a:rPr>
              <a:t>Mirzaei, M.,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 M., et al., “</a:t>
            </a:r>
            <a:r>
              <a:rPr lang="el-GR" altLang="en-US" sz="1800" dirty="0">
                <a:solidFill>
                  <a:schemeClr val="tx1"/>
                </a:solidFill>
                <a:latin typeface="Helvetica" pitchFamily="2" charset="0"/>
              </a:rPr>
              <a:t>μ-</a:t>
            </a:r>
            <a:r>
              <a:rPr lang="en-US" altLang="en-US" sz="1800" dirty="0">
                <a:solidFill>
                  <a:schemeClr val="tx1"/>
                </a:solidFill>
                <a:latin typeface="Helvetica" pitchFamily="2" charset="0"/>
              </a:rPr>
              <a:t>spec spectrometers for the EXCLAIM instrument,” in [Millimeter,</a:t>
            </a:r>
          </a:p>
          <a:p>
            <a:pPr eaLnBrk="1" hangingPunct="1">
              <a:spcBef>
                <a:spcPct val="20000"/>
              </a:spcBef>
            </a:pPr>
            <a:r>
              <a:rPr lang="en-US" altLang="en-US" sz="1800" dirty="0">
                <a:solidFill>
                  <a:schemeClr val="tx1"/>
                </a:solidFill>
                <a:latin typeface="Helvetica" pitchFamily="2" charset="0"/>
              </a:rPr>
              <a:t>Submillimeter, and Far-Infrared Detectors and Instrumentation for Astronomy X ], 11453, 128 – 139, SPIE (2020).</a:t>
            </a:r>
          </a:p>
          <a:p>
            <a:pPr eaLnBrk="1" hangingPunct="1">
              <a:spcBef>
                <a:spcPct val="20000"/>
              </a:spcBef>
            </a:pPr>
            <a:br>
              <a:rPr lang="en-US" altLang="en-US" sz="1800" dirty="0">
                <a:solidFill>
                  <a:schemeClr val="tx1"/>
                </a:solidFill>
                <a:latin typeface="Helvetica" pitchFamily="2" charset="0"/>
              </a:rPr>
            </a:br>
            <a:endParaRPr lang="en-US" altLang="en-US" sz="1800" dirty="0">
              <a:solidFill>
                <a:schemeClr val="tx1"/>
              </a:solidFill>
              <a:latin typeface="Helvetica" pitchFamily="2" charset="0"/>
            </a:endParaRPr>
          </a:p>
        </p:txBody>
      </p:sp>
      <p:pic>
        <p:nvPicPr>
          <p:cNvPr id="4106" name="Picture 5" descr="Call4Posters_white.eps">
            <a:extLst>
              <a:ext uri="{FF2B5EF4-FFF2-40B4-BE49-F238E27FC236}">
                <a16:creationId xmlns:a16="http://schemas.microsoft.com/office/drawing/2014/main" id="{F4DFED07-9DDB-7AE6-C23C-8AB7EC1A191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740300" y="58766075"/>
            <a:ext cx="4137025"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7" name="Rectangle 44">
            <a:extLst>
              <a:ext uri="{FF2B5EF4-FFF2-40B4-BE49-F238E27FC236}">
                <a16:creationId xmlns:a16="http://schemas.microsoft.com/office/drawing/2014/main" id="{1A7B5F46-68B0-4DF3-A7A3-BD1F2882AD4A}"/>
              </a:ext>
            </a:extLst>
          </p:cNvPr>
          <p:cNvSpPr>
            <a:spLocks noChangeArrowheads="1"/>
          </p:cNvSpPr>
          <p:nvPr/>
        </p:nvSpPr>
        <p:spPr bwMode="auto">
          <a:xfrm>
            <a:off x="1" y="38908037"/>
            <a:ext cx="40233600" cy="96499"/>
          </a:xfrm>
          <a:prstGeom prst="rect">
            <a:avLst/>
          </a:prstGeom>
          <a:solidFill>
            <a:srgbClr val="2163A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91585" tIns="95793" rIns="191585" bIns="95793"/>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a:latin typeface="Helvetica" pitchFamily="2" charset="0"/>
            </a:endParaRPr>
          </a:p>
        </p:txBody>
      </p:sp>
      <p:sp>
        <p:nvSpPr>
          <p:cNvPr id="4108" name="Rectangle 27">
            <a:extLst>
              <a:ext uri="{FF2B5EF4-FFF2-40B4-BE49-F238E27FC236}">
                <a16:creationId xmlns:a16="http://schemas.microsoft.com/office/drawing/2014/main" id="{3804D46B-768C-F689-11CF-3E4076EF1E90}"/>
              </a:ext>
            </a:extLst>
          </p:cNvPr>
          <p:cNvSpPr>
            <a:spLocks noChangeArrowheads="1"/>
          </p:cNvSpPr>
          <p:nvPr/>
        </p:nvSpPr>
        <p:spPr bwMode="auto">
          <a:xfrm>
            <a:off x="419100" y="38367440"/>
            <a:ext cx="22669497" cy="223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nchor="ctr"/>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eaLnBrk="1" hangingPunct="1"/>
            <a:r>
              <a:rPr lang="en-US" altLang="en-US" sz="3200" i="1" dirty="0">
                <a:solidFill>
                  <a:srgbClr val="0D0C0C"/>
                </a:solidFill>
                <a:latin typeface="Helvetica" pitchFamily="2" charset="0"/>
              </a:rPr>
              <a:t>This material is based upon work supported by NASA under award number 80GSFC21M0002.</a:t>
            </a:r>
          </a:p>
        </p:txBody>
      </p:sp>
      <p:pic>
        <p:nvPicPr>
          <p:cNvPr id="61" name="Picture 60" descr="Logo&#10;&#10;Description automatically generated">
            <a:extLst>
              <a:ext uri="{FF2B5EF4-FFF2-40B4-BE49-F238E27FC236}">
                <a16:creationId xmlns:a16="http://schemas.microsoft.com/office/drawing/2014/main" id="{9804D95B-3804-1016-7DDE-1BD26A76C38E}"/>
              </a:ext>
            </a:extLst>
          </p:cNvPr>
          <p:cNvPicPr>
            <a:picLocks noChangeAspect="1"/>
          </p:cNvPicPr>
          <p:nvPr/>
        </p:nvPicPr>
        <p:blipFill>
          <a:blip r:embed="rId4"/>
          <a:stretch>
            <a:fillRect/>
          </a:stretch>
        </p:blipFill>
        <p:spPr>
          <a:xfrm>
            <a:off x="397134" y="1131124"/>
            <a:ext cx="3584821" cy="3342949"/>
          </a:xfrm>
          <a:prstGeom prst="rect">
            <a:avLst/>
          </a:prstGeom>
        </p:spPr>
      </p:pic>
      <p:grpSp>
        <p:nvGrpSpPr>
          <p:cNvPr id="9" name="Group 8">
            <a:extLst>
              <a:ext uri="{FF2B5EF4-FFF2-40B4-BE49-F238E27FC236}">
                <a16:creationId xmlns:a16="http://schemas.microsoft.com/office/drawing/2014/main" id="{F17922D9-0201-386D-77E1-A014A155C8FB}"/>
              </a:ext>
            </a:extLst>
          </p:cNvPr>
          <p:cNvGrpSpPr/>
          <p:nvPr/>
        </p:nvGrpSpPr>
        <p:grpSpPr>
          <a:xfrm>
            <a:off x="35777444" y="890764"/>
            <a:ext cx="4010285" cy="4318331"/>
            <a:chOff x="35487660" y="233647"/>
            <a:chExt cx="3547253" cy="3860932"/>
          </a:xfrm>
        </p:grpSpPr>
        <p:pic>
          <p:nvPicPr>
            <p:cNvPr id="62" name="Picture 61" descr="Shape&#10;&#10;Description automatically generated with medium confidence">
              <a:extLst>
                <a:ext uri="{FF2B5EF4-FFF2-40B4-BE49-F238E27FC236}">
                  <a16:creationId xmlns:a16="http://schemas.microsoft.com/office/drawing/2014/main" id="{5AFD7EE0-9532-17E1-90D4-13D5C43EF08D}"/>
                </a:ext>
              </a:extLst>
            </p:cNvPr>
            <p:cNvPicPr>
              <a:picLocks noChangeAspect="1"/>
            </p:cNvPicPr>
            <p:nvPr/>
          </p:nvPicPr>
          <p:blipFill>
            <a:blip r:embed="rId5">
              <a:duotone>
                <a:schemeClr val="accent2">
                  <a:shade val="45000"/>
                  <a:satMod val="135000"/>
                </a:schemeClr>
                <a:prstClr val="white"/>
              </a:duotone>
            </a:blip>
            <a:stretch>
              <a:fillRect/>
            </a:stretch>
          </p:blipFill>
          <p:spPr>
            <a:xfrm>
              <a:off x="35963802" y="3185216"/>
              <a:ext cx="2409845" cy="909363"/>
            </a:xfrm>
            <a:prstGeom prst="rect">
              <a:avLst/>
            </a:prstGeom>
          </p:spPr>
        </p:pic>
        <p:pic>
          <p:nvPicPr>
            <p:cNvPr id="63" name="Picture 62" descr="Logo&#10;&#10;Description automatically generated">
              <a:extLst>
                <a:ext uri="{FF2B5EF4-FFF2-40B4-BE49-F238E27FC236}">
                  <a16:creationId xmlns:a16="http://schemas.microsoft.com/office/drawing/2014/main" id="{A85B4D0A-53C5-93EA-D04F-5926C6917951}"/>
                </a:ext>
              </a:extLst>
            </p:cNvPr>
            <p:cNvPicPr>
              <a:picLocks noChangeAspect="1"/>
            </p:cNvPicPr>
            <p:nvPr/>
          </p:nvPicPr>
          <p:blipFill rotWithShape="1">
            <a:blip r:embed="rId6"/>
            <a:srcRect l="25542" t="8477" r="25952" b="7140"/>
            <a:stretch/>
          </p:blipFill>
          <p:spPr>
            <a:xfrm>
              <a:off x="35487660" y="233647"/>
              <a:ext cx="3547253" cy="2976020"/>
            </a:xfrm>
            <a:prstGeom prst="rect">
              <a:avLst/>
            </a:prstGeom>
          </p:spPr>
        </p:pic>
      </p:grpSp>
      <p:sp>
        <p:nvSpPr>
          <p:cNvPr id="4" name="TextBox 3">
            <a:extLst>
              <a:ext uri="{FF2B5EF4-FFF2-40B4-BE49-F238E27FC236}">
                <a16:creationId xmlns:a16="http://schemas.microsoft.com/office/drawing/2014/main" id="{FB339B2B-A06D-8314-A908-63B5C56D02FD}"/>
              </a:ext>
            </a:extLst>
          </p:cNvPr>
          <p:cNvSpPr txBox="1"/>
          <p:nvPr/>
        </p:nvSpPr>
        <p:spPr>
          <a:xfrm>
            <a:off x="3879412" y="2794322"/>
            <a:ext cx="32114683" cy="1754326"/>
          </a:xfrm>
          <a:prstGeom prst="rect">
            <a:avLst/>
          </a:prstGeom>
          <a:noFill/>
        </p:spPr>
        <p:txBody>
          <a:bodyPr wrap="square" rtlCol="0">
            <a:spAutoFit/>
          </a:bodyPr>
          <a:lstStyle/>
          <a:p>
            <a:pPr algn="ctr" eaLnBrk="1" hangingPunct="1"/>
            <a:r>
              <a:rPr lang="en-US" altLang="en-US" sz="3600" i="1" dirty="0">
                <a:solidFill>
                  <a:srgbClr val="FFBD47">
                    <a:lumMod val="75000"/>
                  </a:srgbClr>
                </a:solidFill>
                <a:latin typeface="Helvetica" pitchFamily="2" charset="0"/>
              </a:rPr>
              <a:t>Carolyn G. Volpert</a:t>
            </a:r>
            <a:r>
              <a:rPr lang="en-US" altLang="en-US" sz="3600" i="1" baseline="30000" dirty="0">
                <a:solidFill>
                  <a:srgbClr val="FFBD47">
                    <a:lumMod val="75000"/>
                  </a:srgbClr>
                </a:solidFill>
                <a:latin typeface="Helvetica" pitchFamily="2" charset="0"/>
              </a:rPr>
              <a:t>1</a:t>
            </a:r>
            <a:r>
              <a:rPr lang="en-US" altLang="en-US" sz="3600" i="1" dirty="0">
                <a:solidFill>
                  <a:srgbClr val="FFBD47">
                    <a:lumMod val="75000"/>
                  </a:srgbClr>
                </a:solidFill>
                <a:latin typeface="Helvetica" pitchFamily="2" charset="0"/>
              </a:rPr>
              <a:t>, Emily M. Barrentine</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Mona Mirzaei</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Alyssa Barlis</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Alberto D. Bolatto</a:t>
            </a:r>
            <a:r>
              <a:rPr lang="en-US" altLang="en-US" sz="3600" i="1" baseline="30000" dirty="0">
                <a:solidFill>
                  <a:srgbClr val="FFBD47">
                    <a:lumMod val="75000"/>
                  </a:srgbClr>
                </a:solidFill>
                <a:latin typeface="Helvetica" pitchFamily="2" charset="0"/>
              </a:rPr>
              <a:t>1</a:t>
            </a:r>
            <a:r>
              <a:rPr lang="en-US" altLang="en-US" sz="3600" i="1" dirty="0">
                <a:solidFill>
                  <a:srgbClr val="FFBD47">
                    <a:lumMod val="75000"/>
                  </a:srgbClr>
                </a:solidFill>
                <a:latin typeface="Helvetica" pitchFamily="2" charset="0"/>
              </a:rPr>
              <a:t>, </a:t>
            </a:r>
            <a:r>
              <a:rPr lang="en-US" altLang="en-US" sz="3600" i="1" dirty="0" err="1">
                <a:solidFill>
                  <a:srgbClr val="FFBD47">
                    <a:lumMod val="75000"/>
                  </a:srgbClr>
                </a:solidFill>
                <a:latin typeface="Helvetica" pitchFamily="2" charset="0"/>
              </a:rPr>
              <a:t>Berhanu</a:t>
            </a:r>
            <a:r>
              <a:rPr lang="en-US" altLang="en-US" sz="3600" i="1" dirty="0">
                <a:solidFill>
                  <a:srgbClr val="FFBD47">
                    <a:lumMod val="75000"/>
                  </a:srgbClr>
                </a:solidFill>
                <a:latin typeface="Helvetica" pitchFamily="2" charset="0"/>
              </a:rPr>
              <a:t> Bulcha,</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Giuseppe Cataldo</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Jake A. Connors</a:t>
            </a:r>
            <a:r>
              <a:rPr lang="en-US" altLang="en-US" sz="3600" i="1" baseline="30000" dirty="0">
                <a:solidFill>
                  <a:srgbClr val="FFBD47">
                    <a:lumMod val="75000"/>
                  </a:srgbClr>
                </a:solidFill>
                <a:latin typeface="Helvetica" pitchFamily="2" charset="0"/>
              </a:rPr>
              <a:t>3</a:t>
            </a:r>
            <a:r>
              <a:rPr lang="en-US" altLang="en-US" sz="3600" i="1" dirty="0">
                <a:solidFill>
                  <a:srgbClr val="FFBD47">
                    <a:lumMod val="75000"/>
                  </a:srgbClr>
                </a:solidFill>
                <a:latin typeface="Helvetica" pitchFamily="2" charset="0"/>
              </a:rPr>
              <a:t>, Nicholas Costen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Negar Ehsan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Thomas Essinger-Hileman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Jason Glenn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James P. Hays-Wehle</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Larry A. Hess</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Alan J. Kogut</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Harvey Moseley</a:t>
            </a:r>
            <a:r>
              <a:rPr lang="en-US" altLang="en-US" sz="3600" i="1" baseline="30000" dirty="0">
                <a:solidFill>
                  <a:srgbClr val="FFBD47">
                    <a:lumMod val="75000"/>
                  </a:srgbClr>
                </a:solidFill>
                <a:latin typeface="Helvetica" pitchFamily="2" charset="0"/>
              </a:rPr>
              <a:t>4</a:t>
            </a:r>
            <a:r>
              <a:rPr lang="en-US" altLang="en-US" sz="3600" i="1" dirty="0">
                <a:solidFill>
                  <a:srgbClr val="FFBD47">
                    <a:lumMod val="75000"/>
                  </a:srgbClr>
                </a:solidFill>
                <a:latin typeface="Helvetica" pitchFamily="2" charset="0"/>
              </a:rPr>
              <a:t>, Jonas Mugge-Durum</a:t>
            </a:r>
            <a:r>
              <a:rPr lang="en-US" altLang="en-US" sz="3600" i="1" baseline="30000" dirty="0">
                <a:solidFill>
                  <a:srgbClr val="FFBD47">
                    <a:lumMod val="75000"/>
                  </a:srgbClr>
                </a:solidFill>
                <a:latin typeface="Helvetica" pitchFamily="2" charset="0"/>
              </a:rPr>
              <a:t>5</a:t>
            </a:r>
            <a:r>
              <a:rPr lang="en-US" altLang="en-US" sz="3600" i="1" dirty="0">
                <a:solidFill>
                  <a:srgbClr val="FFBD47">
                    <a:lumMod val="75000"/>
                  </a:srgbClr>
                </a:solidFill>
                <a:latin typeface="Helvetica" pitchFamily="2" charset="0"/>
              </a:rPr>
              <a:t>, Omid Noroozian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Trevor M. Oxholm</a:t>
            </a:r>
            <a:r>
              <a:rPr lang="en-US" altLang="en-US" sz="3600" i="1" baseline="30000" dirty="0">
                <a:solidFill>
                  <a:srgbClr val="FFBD47">
                    <a:lumMod val="75000"/>
                  </a:srgbClr>
                </a:solidFill>
                <a:latin typeface="Helvetica" pitchFamily="2" charset="0"/>
              </a:rPr>
              <a:t>6</a:t>
            </a:r>
            <a:r>
              <a:rPr lang="en-US" altLang="en-US" sz="3600" i="1" dirty="0">
                <a:solidFill>
                  <a:srgbClr val="FFBD47">
                    <a:lumMod val="75000"/>
                  </a:srgbClr>
                </a:solidFill>
                <a:latin typeface="Helvetica" pitchFamily="2" charset="0"/>
              </a:rPr>
              <a:t>, Maryam Rahmani</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,Thomas Stevenson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Eric R. Switzer</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Joseph Watson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and Edward J. Wollack</a:t>
            </a:r>
            <a:r>
              <a:rPr lang="en-US" altLang="en-US" sz="3600" i="1" baseline="30000" dirty="0">
                <a:solidFill>
                  <a:srgbClr val="FFBD47">
                    <a:lumMod val="75000"/>
                  </a:srgbClr>
                </a:solidFill>
                <a:latin typeface="Helvetica" pitchFamily="2" charset="0"/>
              </a:rPr>
              <a:t>2</a:t>
            </a:r>
            <a:endParaRPr lang="en-US" altLang="en-US" sz="3600" i="1" dirty="0">
              <a:solidFill>
                <a:srgbClr val="FFBD47">
                  <a:lumMod val="75000"/>
                </a:srgbClr>
              </a:solidFill>
              <a:latin typeface="Helvetica" pitchFamily="2" charset="0"/>
            </a:endParaRPr>
          </a:p>
        </p:txBody>
      </p:sp>
      <p:grpSp>
        <p:nvGrpSpPr>
          <p:cNvPr id="8" name="Group 7">
            <a:extLst>
              <a:ext uri="{FF2B5EF4-FFF2-40B4-BE49-F238E27FC236}">
                <a16:creationId xmlns:a16="http://schemas.microsoft.com/office/drawing/2014/main" id="{1484F6B3-761B-3AFC-B767-DFB857980929}"/>
              </a:ext>
            </a:extLst>
          </p:cNvPr>
          <p:cNvGrpSpPr/>
          <p:nvPr/>
        </p:nvGrpSpPr>
        <p:grpSpPr>
          <a:xfrm>
            <a:off x="5433762" y="1172711"/>
            <a:ext cx="2920897" cy="831199"/>
            <a:chOff x="6629400" y="3478211"/>
            <a:chExt cx="4343400" cy="1240203"/>
          </a:xfrm>
        </p:grpSpPr>
        <p:pic>
          <p:nvPicPr>
            <p:cNvPr id="6" name="Picture 5" descr="A picture containing icon&#10;&#10;Description automatically generated">
              <a:extLst>
                <a:ext uri="{FF2B5EF4-FFF2-40B4-BE49-F238E27FC236}">
                  <a16:creationId xmlns:a16="http://schemas.microsoft.com/office/drawing/2014/main" id="{48C80D06-B694-9839-6019-E03CCE05585F}"/>
                </a:ext>
              </a:extLst>
            </p:cNvPr>
            <p:cNvPicPr>
              <a:picLocks noChangeAspect="1"/>
            </p:cNvPicPr>
            <p:nvPr/>
          </p:nvPicPr>
          <p:blipFill rotWithShape="1">
            <a:blip r:embed="rId7">
              <a:biLevel thresh="25000"/>
              <a:extLst>
                <a:ext uri="{BEBA8EAE-BF5A-486C-A8C5-ECC9F3942E4B}">
                  <a14:imgProps xmlns:a14="http://schemas.microsoft.com/office/drawing/2010/main">
                    <a14:imgLayer r:embed="rId8">
                      <a14:imgEffect>
                        <a14:brightnessContrast bright="40000" contrast="-40000"/>
                      </a14:imgEffect>
                    </a14:imgLayer>
                  </a14:imgProps>
                </a:ext>
              </a:extLst>
            </a:blip>
            <a:srcRect r="10801"/>
            <a:stretch/>
          </p:blipFill>
          <p:spPr>
            <a:xfrm>
              <a:off x="6629400" y="3478211"/>
              <a:ext cx="3706812" cy="1240203"/>
            </a:xfrm>
            <a:prstGeom prst="rect">
              <a:avLst/>
            </a:prstGeom>
          </p:spPr>
        </p:pic>
        <p:sp>
          <p:nvSpPr>
            <p:cNvPr id="7" name="Oval 6">
              <a:extLst>
                <a:ext uri="{FF2B5EF4-FFF2-40B4-BE49-F238E27FC236}">
                  <a16:creationId xmlns:a16="http://schemas.microsoft.com/office/drawing/2014/main" id="{A9DA5271-FD01-7CD8-165A-C0906EE0C222}"/>
                </a:ext>
              </a:extLst>
            </p:cNvPr>
            <p:cNvSpPr/>
            <p:nvPr/>
          </p:nvSpPr>
          <p:spPr bwMode="auto">
            <a:xfrm>
              <a:off x="10402887" y="4125518"/>
              <a:ext cx="569913" cy="542131"/>
            </a:xfrm>
            <a:prstGeom prst="ellipse">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0" i="0" u="none" strike="noStrike" cap="none" normalizeH="0" baseline="0">
                <a:ln>
                  <a:noFill/>
                </a:ln>
                <a:solidFill>
                  <a:schemeClr val="tx2"/>
                </a:solidFill>
                <a:effectLst/>
                <a:latin typeface="Arial" pitchFamily="-65" charset="0"/>
              </a:endParaRPr>
            </a:p>
          </p:txBody>
        </p:sp>
      </p:grpSp>
      <p:sp>
        <p:nvSpPr>
          <p:cNvPr id="69" name="TextBox 68">
            <a:extLst>
              <a:ext uri="{FF2B5EF4-FFF2-40B4-BE49-F238E27FC236}">
                <a16:creationId xmlns:a16="http://schemas.microsoft.com/office/drawing/2014/main" id="{2851C975-6835-06B7-5BC5-1862AEFDA7B0}"/>
              </a:ext>
            </a:extLst>
          </p:cNvPr>
          <p:cNvSpPr txBox="1"/>
          <p:nvPr/>
        </p:nvSpPr>
        <p:spPr>
          <a:xfrm>
            <a:off x="4939933" y="4706673"/>
            <a:ext cx="30732519" cy="1077218"/>
          </a:xfrm>
          <a:prstGeom prst="rect">
            <a:avLst/>
          </a:prstGeom>
          <a:noFill/>
        </p:spPr>
        <p:txBody>
          <a:bodyPr wrap="square" rtlCol="0">
            <a:spAutoFit/>
          </a:bodyPr>
          <a:lstStyle/>
          <a:p>
            <a:pPr lvl="0" algn="ctr" eaLnBrk="1" hangingPunct="1"/>
            <a:r>
              <a:rPr lang="en-US" altLang="en-US" sz="3200" baseline="30000" dirty="0">
                <a:solidFill>
                  <a:schemeClr val="tx2">
                    <a:lumMod val="20000"/>
                    <a:lumOff val="80000"/>
                  </a:schemeClr>
                </a:solidFill>
                <a:latin typeface="Helvetica" pitchFamily="2" charset="0"/>
              </a:rPr>
              <a:t>1</a:t>
            </a:r>
            <a:r>
              <a:rPr lang="en-US" altLang="en-US" sz="3200" dirty="0">
                <a:solidFill>
                  <a:schemeClr val="tx2">
                    <a:lumMod val="20000"/>
                    <a:lumOff val="80000"/>
                  </a:schemeClr>
                </a:solidFill>
                <a:latin typeface="Helvetica" pitchFamily="2" charset="0"/>
              </a:rPr>
              <a:t>University of Maryland, College Park, MD, USA;  </a:t>
            </a:r>
            <a:r>
              <a:rPr lang="en-US" altLang="en-US" sz="3200" baseline="30000" dirty="0">
                <a:solidFill>
                  <a:schemeClr val="tx2">
                    <a:lumMod val="20000"/>
                    <a:lumOff val="80000"/>
                  </a:schemeClr>
                </a:solidFill>
                <a:latin typeface="Helvetica" pitchFamily="2" charset="0"/>
              </a:rPr>
              <a:t>2</a:t>
            </a:r>
            <a:r>
              <a:rPr lang="en-US" altLang="en-US" sz="3200" dirty="0">
                <a:solidFill>
                  <a:schemeClr val="tx2">
                    <a:lumMod val="20000"/>
                    <a:lumOff val="80000"/>
                  </a:schemeClr>
                </a:solidFill>
                <a:latin typeface="Helvetica" pitchFamily="2" charset="0"/>
              </a:rPr>
              <a:t>NASA Goddard Space Flight Center, Greenbelt, MD, USA; </a:t>
            </a:r>
            <a:r>
              <a:rPr lang="en-US" altLang="en-US" sz="3200" baseline="30000" dirty="0">
                <a:solidFill>
                  <a:schemeClr val="tx2">
                    <a:lumMod val="20000"/>
                    <a:lumOff val="80000"/>
                  </a:schemeClr>
                </a:solidFill>
                <a:latin typeface="Helvetica" pitchFamily="2" charset="0"/>
              </a:rPr>
              <a:t>3</a:t>
            </a:r>
            <a:r>
              <a:rPr lang="en-US" altLang="en-US" sz="3200" dirty="0">
                <a:solidFill>
                  <a:schemeClr val="tx2">
                    <a:lumMod val="20000"/>
                    <a:lumOff val="80000"/>
                  </a:schemeClr>
                </a:solidFill>
                <a:latin typeface="Helvetica" pitchFamily="2" charset="0"/>
              </a:rPr>
              <a:t>National Institute of Standards and Technology, Boulder, CO, USA; </a:t>
            </a:r>
            <a:r>
              <a:rPr lang="en-US" altLang="en-US" sz="3200" baseline="30000" dirty="0">
                <a:solidFill>
                  <a:schemeClr val="tx2">
                    <a:lumMod val="20000"/>
                    <a:lumOff val="80000"/>
                  </a:schemeClr>
                </a:solidFill>
                <a:latin typeface="Helvetica" pitchFamily="2" charset="0"/>
              </a:rPr>
              <a:t>4</a:t>
            </a:r>
            <a:r>
              <a:rPr lang="en-US" altLang="en-US" sz="3200" dirty="0">
                <a:solidFill>
                  <a:schemeClr val="tx2">
                    <a:lumMod val="20000"/>
                    <a:lumOff val="80000"/>
                  </a:schemeClr>
                </a:solidFill>
                <a:latin typeface="Helvetica" pitchFamily="2" charset="0"/>
              </a:rPr>
              <a:t>Quantum Circuit, Inc., USA; </a:t>
            </a:r>
            <a:r>
              <a:rPr lang="en-US" altLang="en-US" sz="3200" baseline="30000" dirty="0">
                <a:solidFill>
                  <a:schemeClr val="tx2">
                    <a:lumMod val="20000"/>
                    <a:lumOff val="80000"/>
                  </a:schemeClr>
                </a:solidFill>
                <a:latin typeface="Helvetica" pitchFamily="2" charset="0"/>
              </a:rPr>
              <a:t>5</a:t>
            </a:r>
            <a:r>
              <a:rPr lang="en-US" altLang="en-US" sz="3200" dirty="0">
                <a:solidFill>
                  <a:schemeClr val="tx2">
                    <a:lumMod val="20000"/>
                    <a:lumOff val="80000"/>
                  </a:schemeClr>
                </a:solidFill>
                <a:latin typeface="Helvetica" pitchFamily="2" charset="0"/>
              </a:rPr>
              <a:t>Deutsches </a:t>
            </a:r>
            <a:r>
              <a:rPr lang="en-US" altLang="en-US" sz="3200" dirty="0" err="1">
                <a:solidFill>
                  <a:schemeClr val="tx2">
                    <a:lumMod val="20000"/>
                    <a:lumOff val="80000"/>
                  </a:schemeClr>
                </a:solidFill>
                <a:latin typeface="Helvetica" pitchFamily="2" charset="0"/>
              </a:rPr>
              <a:t>Zentrum</a:t>
            </a:r>
            <a:r>
              <a:rPr lang="en-US" altLang="en-US" sz="3200" dirty="0">
                <a:solidFill>
                  <a:schemeClr val="tx2">
                    <a:lumMod val="20000"/>
                    <a:lumOff val="80000"/>
                  </a:schemeClr>
                </a:solidFill>
                <a:latin typeface="Helvetica" pitchFamily="2" charset="0"/>
              </a:rPr>
              <a:t> fur </a:t>
            </a:r>
            <a:r>
              <a:rPr lang="en-US" altLang="en-US" sz="3200" dirty="0" err="1">
                <a:solidFill>
                  <a:schemeClr val="tx2">
                    <a:lumMod val="20000"/>
                    <a:lumOff val="80000"/>
                  </a:schemeClr>
                </a:solidFill>
                <a:latin typeface="Helvetica" pitchFamily="2" charset="0"/>
              </a:rPr>
              <a:t>Luft</a:t>
            </a:r>
            <a:r>
              <a:rPr lang="en-US" altLang="en-US" sz="3200" dirty="0">
                <a:solidFill>
                  <a:schemeClr val="tx2">
                    <a:lumMod val="20000"/>
                    <a:lumOff val="80000"/>
                  </a:schemeClr>
                </a:solidFill>
                <a:latin typeface="Helvetica" pitchFamily="2" charset="0"/>
              </a:rPr>
              <a:t> und </a:t>
            </a:r>
            <a:r>
              <a:rPr lang="en-US" altLang="en-US" sz="3200" dirty="0" err="1">
                <a:solidFill>
                  <a:schemeClr val="tx2">
                    <a:lumMod val="20000"/>
                    <a:lumOff val="80000"/>
                  </a:schemeClr>
                </a:solidFill>
                <a:latin typeface="Helvetica" pitchFamily="2" charset="0"/>
              </a:rPr>
              <a:t>Raumfahr</a:t>
            </a:r>
            <a:r>
              <a:rPr lang="en-US" altLang="en-US" sz="3200" dirty="0">
                <a:solidFill>
                  <a:schemeClr val="tx2">
                    <a:lumMod val="20000"/>
                    <a:lumOff val="80000"/>
                  </a:schemeClr>
                </a:solidFill>
                <a:latin typeface="Helvetica" pitchFamily="2" charset="0"/>
              </a:rPr>
              <a:t>, Koln, DE; </a:t>
            </a:r>
            <a:r>
              <a:rPr lang="en-US" altLang="en-US" sz="3200" baseline="30000" dirty="0">
                <a:solidFill>
                  <a:schemeClr val="tx2">
                    <a:lumMod val="20000"/>
                    <a:lumOff val="80000"/>
                  </a:schemeClr>
                </a:solidFill>
                <a:latin typeface="Helvetica" pitchFamily="2" charset="0"/>
              </a:rPr>
              <a:t>6</a:t>
            </a:r>
            <a:r>
              <a:rPr lang="en-US" altLang="en-US" sz="3200" dirty="0">
                <a:solidFill>
                  <a:schemeClr val="tx2">
                    <a:lumMod val="20000"/>
                    <a:lumOff val="80000"/>
                  </a:schemeClr>
                </a:solidFill>
                <a:latin typeface="Helvetica" pitchFamily="2" charset="0"/>
              </a:rPr>
              <a:t>University of Wisconsin-Madison, Madison, WI, USA</a:t>
            </a:r>
            <a:endParaRPr lang="en-US" altLang="en-US" sz="3200" baseline="30000" dirty="0">
              <a:solidFill>
                <a:schemeClr val="tx2">
                  <a:lumMod val="20000"/>
                  <a:lumOff val="80000"/>
                </a:schemeClr>
              </a:solidFill>
              <a:latin typeface="Helvetica" pitchFamily="2" charset="0"/>
            </a:endParaRPr>
          </a:p>
        </p:txBody>
      </p:sp>
      <p:sp>
        <p:nvSpPr>
          <p:cNvPr id="71" name="Rectangle 51">
            <a:extLst>
              <a:ext uri="{FF2B5EF4-FFF2-40B4-BE49-F238E27FC236}">
                <a16:creationId xmlns:a16="http://schemas.microsoft.com/office/drawing/2014/main" id="{AC38989B-6428-D958-3EBC-6CED8D026B13}"/>
              </a:ext>
            </a:extLst>
          </p:cNvPr>
          <p:cNvSpPr>
            <a:spLocks noChangeArrowheads="1"/>
          </p:cNvSpPr>
          <p:nvPr/>
        </p:nvSpPr>
        <p:spPr bwMode="auto">
          <a:xfrm>
            <a:off x="28043428" y="6329065"/>
            <a:ext cx="1158801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3" name="Text Box 4">
            <a:extLst>
              <a:ext uri="{FF2B5EF4-FFF2-40B4-BE49-F238E27FC236}">
                <a16:creationId xmlns:a16="http://schemas.microsoft.com/office/drawing/2014/main" id="{576DF709-DDD3-8E55-ECCF-F023DDEE649D}"/>
              </a:ext>
            </a:extLst>
          </p:cNvPr>
          <p:cNvSpPr txBox="1">
            <a:spLocks noChangeArrowheads="1"/>
          </p:cNvSpPr>
          <p:nvPr/>
        </p:nvSpPr>
        <p:spPr bwMode="auto">
          <a:xfrm>
            <a:off x="28988559" y="6570157"/>
            <a:ext cx="4343400"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FABRICATION</a:t>
            </a:r>
          </a:p>
        </p:txBody>
      </p:sp>
      <p:sp>
        <p:nvSpPr>
          <p:cNvPr id="75" name="Rectangle 51">
            <a:extLst>
              <a:ext uri="{FF2B5EF4-FFF2-40B4-BE49-F238E27FC236}">
                <a16:creationId xmlns:a16="http://schemas.microsoft.com/office/drawing/2014/main" id="{CFCC89BB-2CA2-EBDE-44F2-C0A78B568885}"/>
              </a:ext>
            </a:extLst>
          </p:cNvPr>
          <p:cNvSpPr>
            <a:spLocks noChangeArrowheads="1"/>
          </p:cNvSpPr>
          <p:nvPr/>
        </p:nvSpPr>
        <p:spPr bwMode="auto">
          <a:xfrm>
            <a:off x="419100" y="26563637"/>
            <a:ext cx="1158801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6" name="Rectangle 51">
            <a:extLst>
              <a:ext uri="{FF2B5EF4-FFF2-40B4-BE49-F238E27FC236}">
                <a16:creationId xmlns:a16="http://schemas.microsoft.com/office/drawing/2014/main" id="{FE329D12-7CAA-39A9-4810-96F2E06986F7}"/>
              </a:ext>
            </a:extLst>
          </p:cNvPr>
          <p:cNvSpPr>
            <a:spLocks noChangeArrowheads="1"/>
          </p:cNvSpPr>
          <p:nvPr/>
        </p:nvSpPr>
        <p:spPr bwMode="auto">
          <a:xfrm>
            <a:off x="419100" y="16160928"/>
            <a:ext cx="27241500"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7" name="Rectangle 51">
            <a:extLst>
              <a:ext uri="{FF2B5EF4-FFF2-40B4-BE49-F238E27FC236}">
                <a16:creationId xmlns:a16="http://schemas.microsoft.com/office/drawing/2014/main" id="{D222154E-FB88-8F44-CDB5-741DB1268273}"/>
              </a:ext>
            </a:extLst>
          </p:cNvPr>
          <p:cNvSpPr>
            <a:spLocks noChangeArrowheads="1"/>
          </p:cNvSpPr>
          <p:nvPr/>
        </p:nvSpPr>
        <p:spPr bwMode="auto">
          <a:xfrm>
            <a:off x="28043428" y="30037328"/>
            <a:ext cx="11732972" cy="1096247"/>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80" name="Text Box 4">
            <a:extLst>
              <a:ext uri="{FF2B5EF4-FFF2-40B4-BE49-F238E27FC236}">
                <a16:creationId xmlns:a16="http://schemas.microsoft.com/office/drawing/2014/main" id="{61CF2DB7-D17C-74EF-BC5B-F33D4F950C99}"/>
              </a:ext>
            </a:extLst>
          </p:cNvPr>
          <p:cNvSpPr txBox="1">
            <a:spLocks noChangeArrowheads="1"/>
          </p:cNvSpPr>
          <p:nvPr/>
        </p:nvSpPr>
        <p:spPr bwMode="auto">
          <a:xfrm>
            <a:off x="530850" y="16416570"/>
            <a:ext cx="9441782"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SPECTROMETER OVERVIEW</a:t>
            </a:r>
          </a:p>
        </p:txBody>
      </p:sp>
      <p:sp>
        <p:nvSpPr>
          <p:cNvPr id="81" name="Text Box 4">
            <a:extLst>
              <a:ext uri="{FF2B5EF4-FFF2-40B4-BE49-F238E27FC236}">
                <a16:creationId xmlns:a16="http://schemas.microsoft.com/office/drawing/2014/main" id="{B537DAFF-A7AC-C6D3-5CDF-FABABFE289C1}"/>
              </a:ext>
            </a:extLst>
          </p:cNvPr>
          <p:cNvSpPr txBox="1">
            <a:spLocks noChangeArrowheads="1"/>
          </p:cNvSpPr>
          <p:nvPr/>
        </p:nvSpPr>
        <p:spPr bwMode="auto">
          <a:xfrm>
            <a:off x="1793739" y="26817061"/>
            <a:ext cx="3524249"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STRAY LIGHT</a:t>
            </a:r>
          </a:p>
        </p:txBody>
      </p:sp>
      <p:sp>
        <p:nvSpPr>
          <p:cNvPr id="83" name="Text Box 4">
            <a:extLst>
              <a:ext uri="{FF2B5EF4-FFF2-40B4-BE49-F238E27FC236}">
                <a16:creationId xmlns:a16="http://schemas.microsoft.com/office/drawing/2014/main" id="{A2314F20-CB7C-3092-0041-F5F2CF4A9D43}"/>
              </a:ext>
            </a:extLst>
          </p:cNvPr>
          <p:cNvSpPr txBox="1">
            <a:spLocks noChangeArrowheads="1"/>
          </p:cNvSpPr>
          <p:nvPr/>
        </p:nvSpPr>
        <p:spPr bwMode="auto">
          <a:xfrm>
            <a:off x="27623414" y="30197404"/>
            <a:ext cx="12573000" cy="808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4000" b="1" u="sng" dirty="0">
                <a:solidFill>
                  <a:schemeClr val="bg1"/>
                </a:solidFill>
                <a:latin typeface="Helvetica" pitchFamily="2" charset="0"/>
              </a:rPr>
              <a:t>STATUS</a:t>
            </a:r>
          </a:p>
        </p:txBody>
      </p:sp>
      <p:pic>
        <p:nvPicPr>
          <p:cNvPr id="87" name="Picture 86">
            <a:extLst>
              <a:ext uri="{FF2B5EF4-FFF2-40B4-BE49-F238E27FC236}">
                <a16:creationId xmlns:a16="http://schemas.microsoft.com/office/drawing/2014/main" id="{1494A5C2-5904-165E-DA3D-9F0B8CC52981}"/>
              </a:ext>
            </a:extLst>
          </p:cNvPr>
          <p:cNvPicPr>
            <a:picLocks noChangeAspect="1"/>
          </p:cNvPicPr>
          <p:nvPr/>
        </p:nvPicPr>
        <p:blipFill>
          <a:blip r:embed="rId9"/>
          <a:stretch>
            <a:fillRect/>
          </a:stretch>
        </p:blipFill>
        <p:spPr>
          <a:xfrm>
            <a:off x="6499090" y="22220237"/>
            <a:ext cx="5646756" cy="4190416"/>
          </a:xfrm>
          <a:prstGeom prst="rect">
            <a:avLst/>
          </a:prstGeom>
        </p:spPr>
      </p:pic>
      <p:sp>
        <p:nvSpPr>
          <p:cNvPr id="14" name="TextBox 13">
            <a:extLst>
              <a:ext uri="{FF2B5EF4-FFF2-40B4-BE49-F238E27FC236}">
                <a16:creationId xmlns:a16="http://schemas.microsoft.com/office/drawing/2014/main" id="{AA3ED351-D4B5-0315-9249-5B2939C775DA}"/>
              </a:ext>
            </a:extLst>
          </p:cNvPr>
          <p:cNvSpPr txBox="1"/>
          <p:nvPr/>
        </p:nvSpPr>
        <p:spPr>
          <a:xfrm>
            <a:off x="12830807" y="7677959"/>
            <a:ext cx="14401800" cy="8333820"/>
          </a:xfrm>
          <a:prstGeom prst="rect">
            <a:avLst/>
          </a:prstGeom>
          <a:noFill/>
        </p:spPr>
        <p:txBody>
          <a:bodyPr wrap="square" rtlCol="0">
            <a:spAutoFit/>
          </a:bodyPr>
          <a:lstStyle/>
          <a:p>
            <a:pPr algn="just">
              <a:lnSpc>
                <a:spcPct val="150000"/>
              </a:lnSpc>
            </a:pPr>
            <a:r>
              <a:rPr lang="en-US" sz="2400" i="1" dirty="0">
                <a:solidFill>
                  <a:schemeClr val="tx1"/>
                </a:solidFill>
              </a:rPr>
              <a:t>	The current state of far-infrared astronomy drives the need to develop compact, sensitive spectrometers for future space and ground-based instruments. Here we present details of the </a:t>
            </a:r>
            <a:r>
              <a:rPr lang="el-GR" sz="2400" i="1" dirty="0">
                <a:solidFill>
                  <a:schemeClr val="tx1"/>
                </a:solidFill>
              </a:rPr>
              <a:t>μ-</a:t>
            </a:r>
            <a:r>
              <a:rPr lang="en-US" sz="2400" i="1" dirty="0">
                <a:solidFill>
                  <a:schemeClr val="tx1"/>
                </a:solidFill>
              </a:rPr>
              <a:t>Spec spectrometers currently in development for the far-infrared balloon mission EXCLAIM. The spectrometers are designed to cover the 555 – 714 </a:t>
            </a:r>
            <a:r>
              <a:rPr lang="el-GR" sz="2400" i="1" dirty="0">
                <a:solidFill>
                  <a:schemeClr val="tx1"/>
                </a:solidFill>
              </a:rPr>
              <a:t>μ</a:t>
            </a:r>
            <a:r>
              <a:rPr lang="en-US" sz="2400" i="1" dirty="0">
                <a:solidFill>
                  <a:schemeClr val="tx1"/>
                </a:solidFill>
              </a:rPr>
              <a:t>m range with a resolution of  R = </a:t>
            </a:r>
            <a:r>
              <a:rPr lang="el-GR" sz="2400" i="1" dirty="0">
                <a:solidFill>
                  <a:schemeClr val="tx1"/>
                </a:solidFill>
              </a:rPr>
              <a:t>λ/∆λ = 512 </a:t>
            </a:r>
            <a:r>
              <a:rPr lang="en-US" sz="2400" i="1" dirty="0">
                <a:solidFill>
                  <a:schemeClr val="tx1"/>
                </a:solidFill>
              </a:rPr>
              <a:t>at the 638 </a:t>
            </a:r>
            <a:r>
              <a:rPr lang="el-GR" sz="2400" i="1" dirty="0">
                <a:solidFill>
                  <a:schemeClr val="tx1"/>
                </a:solidFill>
              </a:rPr>
              <a:t>μ</a:t>
            </a:r>
            <a:r>
              <a:rPr lang="en-US" sz="2400" i="1" dirty="0">
                <a:solidFill>
                  <a:schemeClr val="tx1"/>
                </a:solidFill>
              </a:rPr>
              <a:t>m band center. The spectrometer design incorporates a Rowland grating spectrometer implemented in a parallel plate waveguide on a low-loss single-crystal Si chip, employing Nb microstrip planar transmission lines and thin-film Al kinetic inductance detectors (KIDs). The EXCLAIM </a:t>
            </a:r>
            <a:r>
              <a:rPr lang="el-GR" sz="2400" i="1" dirty="0">
                <a:solidFill>
                  <a:schemeClr val="tx1"/>
                </a:solidFill>
              </a:rPr>
              <a:t>μ-</a:t>
            </a:r>
            <a:r>
              <a:rPr lang="en-US" sz="2400" i="1" dirty="0">
                <a:solidFill>
                  <a:schemeClr val="tx1"/>
                </a:solidFill>
              </a:rPr>
              <a:t>Spec design is an advancement upon a successful R = 64 </a:t>
            </a:r>
            <a:r>
              <a:rPr lang="el-GR" sz="2400" i="1" dirty="0">
                <a:solidFill>
                  <a:schemeClr val="tx1"/>
                </a:solidFill>
              </a:rPr>
              <a:t>μ-</a:t>
            </a:r>
            <a:r>
              <a:rPr lang="en-US" sz="2400" i="1" dirty="0">
                <a:solidFill>
                  <a:schemeClr val="tx1"/>
                </a:solidFill>
              </a:rPr>
              <a:t>Spec prototype, and can be considered a sub-mm superconducting photonic integrated circuit (PIC) that combines spectral dispersion and detection. The design operates in a single M = 2 grating order, allowing one spectrometer to cover the full EXCLAIM band without requiring a multi-order focal plane. The EXCLAIM instrument will fly six spectrometers, which are fabricated on a single 150 mm diameter Si wafer. Fabrication involves a flip- wafer-bonding process with patterning of the superconducting layers on both sides of the Si dielectric. The spectrometers are designed to operate at 100 </a:t>
            </a:r>
            <a:r>
              <a:rPr lang="en-US" sz="2400" i="1" dirty="0" err="1">
                <a:solidFill>
                  <a:schemeClr val="tx1"/>
                </a:solidFill>
              </a:rPr>
              <a:t>mK</a:t>
            </a:r>
            <a:r>
              <a:rPr lang="en-US" sz="2400" i="1" dirty="0">
                <a:solidFill>
                  <a:schemeClr val="tx1"/>
                </a:solidFill>
              </a:rPr>
              <a:t>, and will include 355 Al KID detectors targeting a goal of NEP ∼ 8×10</a:t>
            </a:r>
            <a:r>
              <a:rPr lang="en-US" sz="2400" i="1" baseline="30000" dirty="0">
                <a:solidFill>
                  <a:schemeClr val="tx1"/>
                </a:solidFill>
              </a:rPr>
              <a:t>−19 </a:t>
            </a:r>
            <a:r>
              <a:rPr lang="en-US" sz="2400" i="1" dirty="0">
                <a:solidFill>
                  <a:schemeClr val="tx1"/>
                </a:solidFill>
              </a:rPr>
              <a:t>W/√Hz. We summarize the design, fabrication, and ongoing development of these </a:t>
            </a:r>
            <a:r>
              <a:rPr lang="el-GR" sz="2400" i="1" dirty="0">
                <a:solidFill>
                  <a:schemeClr val="tx1"/>
                </a:solidFill>
              </a:rPr>
              <a:t>μ-</a:t>
            </a:r>
            <a:r>
              <a:rPr lang="en-US" sz="2400" i="1" dirty="0">
                <a:solidFill>
                  <a:schemeClr val="tx1"/>
                </a:solidFill>
              </a:rPr>
              <a:t>Spec spectrometers for EXCLAIM.</a:t>
            </a:r>
          </a:p>
        </p:txBody>
      </p:sp>
      <p:grpSp>
        <p:nvGrpSpPr>
          <p:cNvPr id="17" name="Group 16">
            <a:extLst>
              <a:ext uri="{FF2B5EF4-FFF2-40B4-BE49-F238E27FC236}">
                <a16:creationId xmlns:a16="http://schemas.microsoft.com/office/drawing/2014/main" id="{7207961A-B88E-F9F9-0ACA-7AB81CA8CE4A}"/>
              </a:ext>
            </a:extLst>
          </p:cNvPr>
          <p:cNvGrpSpPr/>
          <p:nvPr/>
        </p:nvGrpSpPr>
        <p:grpSpPr>
          <a:xfrm>
            <a:off x="685800" y="26730400"/>
            <a:ext cx="887308" cy="884690"/>
            <a:chOff x="685800" y="21350680"/>
            <a:chExt cx="887308" cy="884690"/>
          </a:xfrm>
        </p:grpSpPr>
        <p:sp>
          <p:nvSpPr>
            <p:cNvPr id="15" name="Oval 14">
              <a:extLst>
                <a:ext uri="{FF2B5EF4-FFF2-40B4-BE49-F238E27FC236}">
                  <a16:creationId xmlns:a16="http://schemas.microsoft.com/office/drawing/2014/main" id="{A48C405E-9CA7-A580-7CFB-A90D6E05901A}"/>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6" name="TextBox 15">
              <a:extLst>
                <a:ext uri="{FF2B5EF4-FFF2-40B4-BE49-F238E27FC236}">
                  <a16:creationId xmlns:a16="http://schemas.microsoft.com/office/drawing/2014/main" id="{7BFECEDF-909A-6ACB-3306-F0B009416715}"/>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4</a:t>
              </a:r>
            </a:p>
          </p:txBody>
        </p:sp>
      </p:grpSp>
      <p:grpSp>
        <p:nvGrpSpPr>
          <p:cNvPr id="94" name="Group 93">
            <a:extLst>
              <a:ext uri="{FF2B5EF4-FFF2-40B4-BE49-F238E27FC236}">
                <a16:creationId xmlns:a16="http://schemas.microsoft.com/office/drawing/2014/main" id="{F51BF475-8BFE-3ABF-1439-6ED78BBDC4F7}"/>
              </a:ext>
            </a:extLst>
          </p:cNvPr>
          <p:cNvGrpSpPr/>
          <p:nvPr/>
        </p:nvGrpSpPr>
        <p:grpSpPr>
          <a:xfrm>
            <a:off x="639104" y="16286308"/>
            <a:ext cx="887308" cy="884690"/>
            <a:chOff x="685800" y="21350680"/>
            <a:chExt cx="887308" cy="884690"/>
          </a:xfrm>
        </p:grpSpPr>
        <p:sp>
          <p:nvSpPr>
            <p:cNvPr id="95" name="Oval 94">
              <a:extLst>
                <a:ext uri="{FF2B5EF4-FFF2-40B4-BE49-F238E27FC236}">
                  <a16:creationId xmlns:a16="http://schemas.microsoft.com/office/drawing/2014/main" id="{0E1BFB3B-BAE5-37BF-72E0-6C533EDE1E77}"/>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96" name="TextBox 95">
              <a:extLst>
                <a:ext uri="{FF2B5EF4-FFF2-40B4-BE49-F238E27FC236}">
                  <a16:creationId xmlns:a16="http://schemas.microsoft.com/office/drawing/2014/main" id="{E46F3C2C-DF01-2BA0-B558-45BEA4DD88CF}"/>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2</a:t>
              </a:r>
            </a:p>
          </p:txBody>
        </p:sp>
      </p:grpSp>
      <p:grpSp>
        <p:nvGrpSpPr>
          <p:cNvPr id="97" name="Group 96">
            <a:extLst>
              <a:ext uri="{FF2B5EF4-FFF2-40B4-BE49-F238E27FC236}">
                <a16:creationId xmlns:a16="http://schemas.microsoft.com/office/drawing/2014/main" id="{D65789F5-69C1-0128-9E97-52AB193DD496}"/>
              </a:ext>
            </a:extLst>
          </p:cNvPr>
          <p:cNvGrpSpPr/>
          <p:nvPr/>
        </p:nvGrpSpPr>
        <p:grpSpPr>
          <a:xfrm>
            <a:off x="28317259" y="6457463"/>
            <a:ext cx="887308" cy="884690"/>
            <a:chOff x="685800" y="21350680"/>
            <a:chExt cx="887308" cy="884690"/>
          </a:xfrm>
        </p:grpSpPr>
        <p:sp>
          <p:nvSpPr>
            <p:cNvPr id="98" name="Oval 97">
              <a:extLst>
                <a:ext uri="{FF2B5EF4-FFF2-40B4-BE49-F238E27FC236}">
                  <a16:creationId xmlns:a16="http://schemas.microsoft.com/office/drawing/2014/main" id="{B1785728-C214-E3C5-F8EF-EBA44F0C9DA9}"/>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99" name="TextBox 98">
              <a:extLst>
                <a:ext uri="{FF2B5EF4-FFF2-40B4-BE49-F238E27FC236}">
                  <a16:creationId xmlns:a16="http://schemas.microsoft.com/office/drawing/2014/main" id="{A510E96D-837C-78DB-1118-9A782F3DC71A}"/>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3</a:t>
              </a:r>
            </a:p>
          </p:txBody>
        </p:sp>
      </p:grpSp>
      <p:pic>
        <p:nvPicPr>
          <p:cNvPr id="19" name="Picture 18">
            <a:extLst>
              <a:ext uri="{FF2B5EF4-FFF2-40B4-BE49-F238E27FC236}">
                <a16:creationId xmlns:a16="http://schemas.microsoft.com/office/drawing/2014/main" id="{7EB057B3-3141-BFC6-A259-A5EA7CBA746A}"/>
              </a:ext>
            </a:extLst>
          </p:cNvPr>
          <p:cNvPicPr>
            <a:picLocks noChangeAspect="1"/>
          </p:cNvPicPr>
          <p:nvPr/>
        </p:nvPicPr>
        <p:blipFill rotWithShape="1">
          <a:blip r:embed="rId10"/>
          <a:srcRect l="-232" t="-1119" r="-1181" b="-548"/>
          <a:stretch/>
        </p:blipFill>
        <p:spPr>
          <a:xfrm>
            <a:off x="579295" y="32620258"/>
            <a:ext cx="11474991" cy="5994292"/>
          </a:xfrm>
          <a:prstGeom prst="rect">
            <a:avLst/>
          </a:prstGeom>
        </p:spPr>
      </p:pic>
      <p:sp>
        <p:nvSpPr>
          <p:cNvPr id="108" name="Rectangle 51">
            <a:extLst>
              <a:ext uri="{FF2B5EF4-FFF2-40B4-BE49-F238E27FC236}">
                <a16:creationId xmlns:a16="http://schemas.microsoft.com/office/drawing/2014/main" id="{76478DD5-6C53-025D-A663-10F36FC3CDA7}"/>
              </a:ext>
            </a:extLst>
          </p:cNvPr>
          <p:cNvSpPr>
            <a:spLocks noChangeArrowheads="1"/>
          </p:cNvSpPr>
          <p:nvPr/>
        </p:nvSpPr>
        <p:spPr bwMode="auto">
          <a:xfrm>
            <a:off x="28082712" y="34564637"/>
            <a:ext cx="11705017" cy="57127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109" name="Text Box 4">
            <a:extLst>
              <a:ext uri="{FF2B5EF4-FFF2-40B4-BE49-F238E27FC236}">
                <a16:creationId xmlns:a16="http://schemas.microsoft.com/office/drawing/2014/main" id="{F3E5A816-36EA-6634-0CA6-D1C6024D60C6}"/>
              </a:ext>
            </a:extLst>
          </p:cNvPr>
          <p:cNvSpPr txBox="1">
            <a:spLocks noChangeArrowheads="1"/>
          </p:cNvSpPr>
          <p:nvPr/>
        </p:nvSpPr>
        <p:spPr bwMode="auto">
          <a:xfrm>
            <a:off x="27342219" y="34551635"/>
            <a:ext cx="4654296" cy="62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2800" b="1" dirty="0">
                <a:solidFill>
                  <a:schemeClr val="bg1"/>
                </a:solidFill>
                <a:latin typeface="Helvetica" pitchFamily="2" charset="0"/>
              </a:rPr>
              <a:t>REFERENCES:</a:t>
            </a:r>
          </a:p>
        </p:txBody>
      </p:sp>
      <p:pic>
        <p:nvPicPr>
          <p:cNvPr id="110" name="Picture 109" descr="A person wearing glasses and a hat&#10;&#10;Description automatically generated with low confidence">
            <a:extLst>
              <a:ext uri="{FF2B5EF4-FFF2-40B4-BE49-F238E27FC236}">
                <a16:creationId xmlns:a16="http://schemas.microsoft.com/office/drawing/2014/main" id="{6BB53817-3E3C-A169-71C5-882ACE3B1ADB}"/>
              </a:ext>
            </a:extLst>
          </p:cNvPr>
          <p:cNvPicPr>
            <a:picLocks noChangeAspect="1"/>
          </p:cNvPicPr>
          <p:nvPr/>
        </p:nvPicPr>
        <p:blipFill>
          <a:blip r:embed="rId11"/>
          <a:stretch>
            <a:fillRect/>
          </a:stretch>
        </p:blipFill>
        <p:spPr>
          <a:xfrm>
            <a:off x="24825493" y="34528128"/>
            <a:ext cx="2423063" cy="2784473"/>
          </a:xfrm>
          <a:prstGeom prst="rect">
            <a:avLst/>
          </a:prstGeom>
          <a:ln w="38100">
            <a:solidFill>
              <a:schemeClr val="tx1"/>
            </a:solidFill>
          </a:ln>
        </p:spPr>
      </p:pic>
      <p:sp>
        <p:nvSpPr>
          <p:cNvPr id="111" name="Rectangle 10">
            <a:extLst>
              <a:ext uri="{FF2B5EF4-FFF2-40B4-BE49-F238E27FC236}">
                <a16:creationId xmlns:a16="http://schemas.microsoft.com/office/drawing/2014/main" id="{21B2ACAC-5B20-2A68-E764-48DACCD042CE}"/>
              </a:ext>
            </a:extLst>
          </p:cNvPr>
          <p:cNvSpPr>
            <a:spLocks noChangeArrowheads="1"/>
          </p:cNvSpPr>
          <p:nvPr/>
        </p:nvSpPr>
        <p:spPr bwMode="auto">
          <a:xfrm>
            <a:off x="22700547" y="37434854"/>
            <a:ext cx="6847681" cy="107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20000"/>
              </a:spcBef>
            </a:pPr>
            <a:r>
              <a:rPr lang="en-US" altLang="en-US" sz="2800" dirty="0">
                <a:solidFill>
                  <a:schemeClr val="tx1"/>
                </a:solidFill>
                <a:latin typeface="Helvetica" pitchFamily="2" charset="0"/>
              </a:rPr>
              <a:t>Carrie Volpert</a:t>
            </a:r>
          </a:p>
          <a:p>
            <a:pPr algn="ctr" eaLnBrk="1" hangingPunct="1">
              <a:spcBef>
                <a:spcPts val="0"/>
              </a:spcBef>
            </a:pPr>
            <a:r>
              <a:rPr lang="en-US" altLang="en-US" sz="2400" dirty="0">
                <a:solidFill>
                  <a:schemeClr val="tx1"/>
                </a:solidFill>
                <a:latin typeface="Helvetica" pitchFamily="2" charset="0"/>
              </a:rPr>
              <a:t>PhD Candidate</a:t>
            </a:r>
          </a:p>
          <a:p>
            <a:pPr algn="ctr" eaLnBrk="1" hangingPunct="1">
              <a:spcBef>
                <a:spcPts val="0"/>
              </a:spcBef>
            </a:pPr>
            <a:r>
              <a:rPr lang="en-US" altLang="en-US" sz="2400" dirty="0">
                <a:solidFill>
                  <a:schemeClr val="tx1"/>
                </a:solidFill>
                <a:latin typeface="Helvetica" pitchFamily="2" charset="0"/>
              </a:rPr>
              <a:t>University of Maryland</a:t>
            </a:r>
          </a:p>
        </p:txBody>
      </p:sp>
      <p:pic>
        <p:nvPicPr>
          <p:cNvPr id="21" name="Picture 20">
            <a:extLst>
              <a:ext uri="{FF2B5EF4-FFF2-40B4-BE49-F238E27FC236}">
                <a16:creationId xmlns:a16="http://schemas.microsoft.com/office/drawing/2014/main" id="{DD7F1E3C-E264-DB58-1842-01A24BA8B33C}"/>
              </a:ext>
            </a:extLst>
          </p:cNvPr>
          <p:cNvPicPr>
            <a:picLocks noChangeAspect="1"/>
          </p:cNvPicPr>
          <p:nvPr/>
        </p:nvPicPr>
        <p:blipFill>
          <a:blip r:embed="rId12"/>
          <a:srcRect/>
          <a:stretch/>
        </p:blipFill>
        <p:spPr>
          <a:xfrm>
            <a:off x="12475180" y="22055359"/>
            <a:ext cx="15551827" cy="8795556"/>
          </a:xfrm>
          <a:prstGeom prst="rect">
            <a:avLst/>
          </a:prstGeom>
        </p:spPr>
      </p:pic>
      <p:cxnSp>
        <p:nvCxnSpPr>
          <p:cNvPr id="23" name="Straight Connector 22">
            <a:extLst>
              <a:ext uri="{FF2B5EF4-FFF2-40B4-BE49-F238E27FC236}">
                <a16:creationId xmlns:a16="http://schemas.microsoft.com/office/drawing/2014/main" id="{C6AFB000-FE3F-1DC4-1D3D-6C4BCDBE3875}"/>
              </a:ext>
            </a:extLst>
          </p:cNvPr>
          <p:cNvCxnSpPr>
            <a:cxnSpLocks/>
          </p:cNvCxnSpPr>
          <p:nvPr/>
        </p:nvCxnSpPr>
        <p:spPr bwMode="auto">
          <a:xfrm>
            <a:off x="27865807" y="6394413"/>
            <a:ext cx="2895" cy="32074766"/>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CA80B90C-4A9C-3C54-70C3-F318FA370058}"/>
              </a:ext>
            </a:extLst>
          </p:cNvPr>
          <p:cNvSpPr/>
          <p:nvPr/>
        </p:nvSpPr>
        <p:spPr bwMode="auto">
          <a:xfrm>
            <a:off x="0" y="46037"/>
            <a:ext cx="40204176" cy="40279638"/>
          </a:xfrm>
          <a:prstGeom prst="rect">
            <a:avLst/>
          </a:prstGeom>
          <a:noFill/>
          <a:ln w="2540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0" i="0" u="none" strike="noStrike" cap="none" normalizeH="0" baseline="0" dirty="0">
              <a:ln>
                <a:noFill/>
              </a:ln>
              <a:solidFill>
                <a:schemeClr val="tx2"/>
              </a:solidFill>
              <a:effectLst/>
              <a:latin typeface="Arial" pitchFamily="-65" charset="0"/>
            </a:endParaRPr>
          </a:p>
        </p:txBody>
      </p:sp>
      <p:sp>
        <p:nvSpPr>
          <p:cNvPr id="31" name="TextBox 30">
            <a:extLst>
              <a:ext uri="{FF2B5EF4-FFF2-40B4-BE49-F238E27FC236}">
                <a16:creationId xmlns:a16="http://schemas.microsoft.com/office/drawing/2014/main" id="{57F10DE7-DD32-07E5-CF49-3F29B27B09BD}"/>
              </a:ext>
            </a:extLst>
          </p:cNvPr>
          <p:cNvSpPr txBox="1"/>
          <p:nvPr/>
        </p:nvSpPr>
        <p:spPr>
          <a:xfrm>
            <a:off x="12637120" y="34564637"/>
            <a:ext cx="11677971" cy="958596"/>
          </a:xfrm>
          <a:prstGeom prst="rect">
            <a:avLst/>
          </a:prstGeom>
          <a:noFill/>
        </p:spPr>
        <p:txBody>
          <a:bodyPr wrap="square" rtlCol="0">
            <a:spAutoFit/>
          </a:bodyPr>
          <a:lstStyle/>
          <a:p>
            <a:pPr marL="457200" indent="-457200" algn="just">
              <a:lnSpc>
                <a:spcPct val="150000"/>
              </a:lnSpc>
              <a:buAutoNum type="alphaLcParenR" startAt="5"/>
            </a:pPr>
            <a:r>
              <a:rPr lang="en-US" sz="2000" b="1" dirty="0">
                <a:solidFill>
                  <a:schemeClr val="tx1"/>
                </a:solidFill>
              </a:rPr>
              <a:t> </a:t>
            </a:r>
            <a:r>
              <a:rPr lang="en-US" sz="2000" dirty="0">
                <a:solidFill>
                  <a:schemeClr val="tx1"/>
                </a:solidFill>
              </a:rPr>
              <a:t>A closeup of the top portion of the receiver array. The receiver horns feed into Nb transmission lines that connect to the spectrometer detector array.  </a:t>
            </a:r>
          </a:p>
        </p:txBody>
      </p:sp>
      <p:grpSp>
        <p:nvGrpSpPr>
          <p:cNvPr id="4110" name="Group 4109">
            <a:extLst>
              <a:ext uri="{FF2B5EF4-FFF2-40B4-BE49-F238E27FC236}">
                <a16:creationId xmlns:a16="http://schemas.microsoft.com/office/drawing/2014/main" id="{358C8087-BB2B-9530-12C0-35A2721920C2}"/>
              </a:ext>
            </a:extLst>
          </p:cNvPr>
          <p:cNvGrpSpPr/>
          <p:nvPr/>
        </p:nvGrpSpPr>
        <p:grpSpPr>
          <a:xfrm>
            <a:off x="27898125" y="18218328"/>
            <a:ext cx="12160056" cy="11774309"/>
            <a:chOff x="27889200" y="7016928"/>
            <a:chExt cx="12160056" cy="11774309"/>
          </a:xfrm>
        </p:grpSpPr>
        <p:sp>
          <p:nvSpPr>
            <p:cNvPr id="78" name="Rectangle 51">
              <a:extLst>
                <a:ext uri="{FF2B5EF4-FFF2-40B4-BE49-F238E27FC236}">
                  <a16:creationId xmlns:a16="http://schemas.microsoft.com/office/drawing/2014/main" id="{ED3B8CE1-2938-DE88-5CEC-D7F067344595}"/>
                </a:ext>
              </a:extLst>
            </p:cNvPr>
            <p:cNvSpPr>
              <a:spLocks noChangeArrowheads="1"/>
            </p:cNvSpPr>
            <p:nvPr/>
          </p:nvSpPr>
          <p:spPr bwMode="auto">
            <a:xfrm>
              <a:off x="28034503" y="7016928"/>
              <a:ext cx="11705385"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82" name="Text Box 4">
              <a:extLst>
                <a:ext uri="{FF2B5EF4-FFF2-40B4-BE49-F238E27FC236}">
                  <a16:creationId xmlns:a16="http://schemas.microsoft.com/office/drawing/2014/main" id="{67534A5F-B848-83C8-68BF-08CD2C55188C}"/>
                </a:ext>
              </a:extLst>
            </p:cNvPr>
            <p:cNvSpPr txBox="1">
              <a:spLocks noChangeArrowheads="1"/>
            </p:cNvSpPr>
            <p:nvPr/>
          </p:nvSpPr>
          <p:spPr bwMode="auto">
            <a:xfrm>
              <a:off x="28979634" y="7299613"/>
              <a:ext cx="4019550"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PACKAGE</a:t>
              </a:r>
            </a:p>
          </p:txBody>
        </p:sp>
        <p:grpSp>
          <p:nvGrpSpPr>
            <p:cNvPr id="100" name="Group 99">
              <a:extLst>
                <a:ext uri="{FF2B5EF4-FFF2-40B4-BE49-F238E27FC236}">
                  <a16:creationId xmlns:a16="http://schemas.microsoft.com/office/drawing/2014/main" id="{F8DA4B62-8B44-34BA-02BA-5F16AAA2804F}"/>
                </a:ext>
              </a:extLst>
            </p:cNvPr>
            <p:cNvGrpSpPr/>
            <p:nvPr/>
          </p:nvGrpSpPr>
          <p:grpSpPr>
            <a:xfrm>
              <a:off x="28535980" y="7162347"/>
              <a:ext cx="887308" cy="884690"/>
              <a:chOff x="685800" y="21990034"/>
              <a:chExt cx="887308" cy="884690"/>
            </a:xfrm>
          </p:grpSpPr>
          <p:sp>
            <p:nvSpPr>
              <p:cNvPr id="101" name="Oval 100">
                <a:extLst>
                  <a:ext uri="{FF2B5EF4-FFF2-40B4-BE49-F238E27FC236}">
                    <a16:creationId xmlns:a16="http://schemas.microsoft.com/office/drawing/2014/main" id="{C73AB700-236B-834F-97AC-F1AC184E1B63}"/>
                  </a:ext>
                </a:extLst>
              </p:cNvPr>
              <p:cNvSpPr/>
              <p:nvPr/>
            </p:nvSpPr>
            <p:spPr bwMode="auto">
              <a:xfrm>
                <a:off x="685800" y="21990034"/>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02" name="TextBox 101">
                <a:extLst>
                  <a:ext uri="{FF2B5EF4-FFF2-40B4-BE49-F238E27FC236}">
                    <a16:creationId xmlns:a16="http://schemas.microsoft.com/office/drawing/2014/main" id="{62C362AA-F72B-2924-C8F9-3B10EC9024A9}"/>
                  </a:ext>
                </a:extLst>
              </p:cNvPr>
              <p:cNvSpPr txBox="1"/>
              <p:nvPr/>
            </p:nvSpPr>
            <p:spPr>
              <a:xfrm>
                <a:off x="899756" y="22084106"/>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5</a:t>
                </a:r>
              </a:p>
            </p:txBody>
          </p:sp>
        </p:grpSp>
        <p:pic>
          <p:nvPicPr>
            <p:cNvPr id="131" name="Picture 130">
              <a:extLst>
                <a:ext uri="{FF2B5EF4-FFF2-40B4-BE49-F238E27FC236}">
                  <a16:creationId xmlns:a16="http://schemas.microsoft.com/office/drawing/2014/main" id="{135C6983-2A18-F3DF-B97C-4DDD828B291C}"/>
                </a:ext>
              </a:extLst>
            </p:cNvPr>
            <p:cNvPicPr>
              <a:picLocks noChangeAspect="1"/>
            </p:cNvPicPr>
            <p:nvPr/>
          </p:nvPicPr>
          <p:blipFill>
            <a:blip r:embed="rId13"/>
            <a:stretch>
              <a:fillRect/>
            </a:stretch>
          </p:blipFill>
          <p:spPr>
            <a:xfrm>
              <a:off x="27889200" y="8371690"/>
              <a:ext cx="12040569" cy="6990547"/>
            </a:xfrm>
            <a:prstGeom prst="rect">
              <a:avLst/>
            </a:prstGeom>
          </p:spPr>
        </p:pic>
        <p:sp>
          <p:nvSpPr>
            <p:cNvPr id="132" name="TextBox 131">
              <a:extLst>
                <a:ext uri="{FF2B5EF4-FFF2-40B4-BE49-F238E27FC236}">
                  <a16:creationId xmlns:a16="http://schemas.microsoft.com/office/drawing/2014/main" id="{08AF4DB0-182A-F217-4DDB-5CA9128D5ED3}"/>
                </a:ext>
              </a:extLst>
            </p:cNvPr>
            <p:cNvSpPr txBox="1"/>
            <p:nvPr/>
          </p:nvSpPr>
          <p:spPr>
            <a:xfrm>
              <a:off x="28181615" y="15374917"/>
              <a:ext cx="11867641" cy="3416320"/>
            </a:xfrm>
            <a:prstGeom prst="rect">
              <a:avLst/>
            </a:prstGeom>
            <a:noFill/>
          </p:spPr>
          <p:txBody>
            <a:bodyPr wrap="square" rtlCol="0">
              <a:spAutoFit/>
            </a:bodyPr>
            <a:lstStyle/>
            <a:p>
              <a:pPr algn="ctr"/>
              <a:r>
                <a:rPr lang="en-US" sz="2800" b="1" dirty="0">
                  <a:solidFill>
                    <a:schemeClr val="tx1"/>
                  </a:solidFill>
                </a:rPr>
                <a:t>Principles of Package Design:</a:t>
              </a:r>
            </a:p>
            <a:p>
              <a:pPr algn="ctr"/>
              <a:endParaRPr lang="en-US" sz="800" dirty="0">
                <a:solidFill>
                  <a:schemeClr val="tx1"/>
                </a:solidFill>
              </a:endParaRPr>
            </a:p>
            <a:p>
              <a:pPr marL="342900" indent="-342900">
                <a:buFont typeface="Wingdings" pitchFamily="2" charset="2"/>
                <a:buChar char="§"/>
              </a:pPr>
              <a:r>
                <a:rPr lang="en-US" sz="2000" dirty="0">
                  <a:solidFill>
                    <a:schemeClr val="tx1"/>
                  </a:solidFill>
                </a:rPr>
                <a:t>All six on-chip </a:t>
              </a:r>
              <a:r>
                <a:rPr lang="el-GR" sz="2000" dirty="0">
                  <a:solidFill>
                    <a:schemeClr val="tx1"/>
                  </a:solidFill>
                </a:rPr>
                <a:t>μ-</a:t>
              </a:r>
              <a:r>
                <a:rPr lang="en-US" sz="2000" dirty="0">
                  <a:solidFill>
                    <a:schemeClr val="tx1"/>
                  </a:solidFill>
                </a:rPr>
                <a:t>Spectrometers </a:t>
              </a:r>
              <a:r>
                <a:rPr lang="en-US" sz="2000" b="1" dirty="0">
                  <a:solidFill>
                    <a:srgbClr val="002060"/>
                  </a:solidFill>
                </a:rPr>
                <a:t>fit without touching</a:t>
              </a:r>
              <a:r>
                <a:rPr lang="en-US" sz="2000" dirty="0">
                  <a:solidFill>
                    <a:schemeClr val="tx1"/>
                  </a:solidFill>
                </a:rPr>
                <a:t> in one superstructure.</a:t>
              </a:r>
            </a:p>
            <a:p>
              <a:pPr marL="342900" indent="-342900">
                <a:buFont typeface="Wingdings" pitchFamily="2" charset="2"/>
                <a:buChar char="§"/>
              </a:pPr>
              <a:r>
                <a:rPr lang="en-US" sz="2000" dirty="0">
                  <a:solidFill>
                    <a:schemeClr val="tx1"/>
                  </a:solidFill>
                </a:rPr>
                <a:t>The </a:t>
              </a:r>
              <a:r>
                <a:rPr lang="en-US" sz="2000" dirty="0" err="1">
                  <a:solidFill>
                    <a:schemeClr val="tx1"/>
                  </a:solidFill>
                </a:rPr>
                <a:t>lenslets</a:t>
              </a:r>
              <a:r>
                <a:rPr lang="en-US" sz="2000" dirty="0">
                  <a:solidFill>
                    <a:schemeClr val="tx1"/>
                  </a:solidFill>
                </a:rPr>
                <a:t> of the individual spectrometers are </a:t>
              </a:r>
              <a:r>
                <a:rPr lang="en-US" sz="2000" b="1" dirty="0">
                  <a:solidFill>
                    <a:srgbClr val="002060"/>
                  </a:solidFill>
                </a:rPr>
                <a:t>aligned</a:t>
              </a:r>
              <a:r>
                <a:rPr lang="en-US" sz="2000" dirty="0">
                  <a:solidFill>
                    <a:schemeClr val="tx1"/>
                  </a:solidFill>
                </a:rPr>
                <a:t> in the focal plane </a:t>
              </a:r>
              <a:r>
                <a:rPr lang="en-US" sz="2000" b="1" dirty="0">
                  <a:solidFill>
                    <a:srgbClr val="002060"/>
                  </a:solidFill>
                </a:rPr>
                <a:t>when cold</a:t>
              </a:r>
              <a:r>
                <a:rPr lang="en-US" sz="2000" dirty="0">
                  <a:solidFill>
                    <a:schemeClr val="tx1"/>
                  </a:solidFill>
                </a:rPr>
                <a:t>.</a:t>
              </a:r>
            </a:p>
            <a:p>
              <a:pPr marL="342900" indent="-342900">
                <a:buFont typeface="Wingdings" pitchFamily="2" charset="2"/>
                <a:buChar char="§"/>
              </a:pPr>
              <a:r>
                <a:rPr lang="en-US" sz="2000" dirty="0">
                  <a:solidFill>
                    <a:schemeClr val="tx1"/>
                  </a:solidFill>
                </a:rPr>
                <a:t>The spring and clip design secure the spectrometers and </a:t>
              </a:r>
              <a:r>
                <a:rPr lang="en-US" sz="2000" b="1" dirty="0">
                  <a:solidFill>
                    <a:srgbClr val="002060"/>
                  </a:solidFill>
                </a:rPr>
                <a:t>allow for thermal contraction </a:t>
              </a:r>
              <a:r>
                <a:rPr lang="en-US" sz="2000" dirty="0">
                  <a:solidFill>
                    <a:schemeClr val="tx1"/>
                  </a:solidFill>
                </a:rPr>
                <a:t>when cold.</a:t>
              </a:r>
            </a:p>
            <a:p>
              <a:pPr marL="342900" indent="-342900">
                <a:buFont typeface="Wingdings" pitchFamily="2" charset="2"/>
                <a:buChar char="§"/>
              </a:pPr>
              <a:r>
                <a:rPr lang="en-US" sz="2000" dirty="0">
                  <a:solidFill>
                    <a:schemeClr val="tx1"/>
                  </a:solidFill>
                </a:rPr>
                <a:t>Individual spectrometers can be </a:t>
              </a:r>
              <a:r>
                <a:rPr lang="en-US" sz="2000" b="1" dirty="0">
                  <a:solidFill>
                    <a:srgbClr val="002060"/>
                  </a:solidFill>
                </a:rPr>
                <a:t>easily interchanged </a:t>
              </a:r>
              <a:r>
                <a:rPr lang="en-US" sz="2000" dirty="0">
                  <a:solidFill>
                    <a:schemeClr val="tx1"/>
                  </a:solidFill>
                </a:rPr>
                <a:t>if certain if certain design elements are retained, </a:t>
              </a:r>
              <a:r>
                <a:rPr lang="en-US" sz="2000" b="1" dirty="0">
                  <a:solidFill>
                    <a:srgbClr val="002060"/>
                  </a:solidFill>
                </a:rPr>
                <a:t>minimizing re-packaging steps </a:t>
              </a:r>
              <a:r>
                <a:rPr lang="en-US" sz="2000" dirty="0">
                  <a:solidFill>
                    <a:schemeClr val="tx1"/>
                  </a:solidFill>
                </a:rPr>
                <a:t>and allowing future devices to also use the same package.</a:t>
              </a:r>
            </a:p>
            <a:p>
              <a:pPr marL="342900" indent="-342900">
                <a:buFont typeface="Wingdings" pitchFamily="2" charset="2"/>
                <a:buChar char="§"/>
              </a:pPr>
              <a:r>
                <a:rPr lang="en-US" sz="2000" dirty="0">
                  <a:solidFill>
                    <a:schemeClr val="tx1"/>
                  </a:solidFill>
                </a:rPr>
                <a:t>Heat sinking occurs through a copper bus to an ADR, and is maintained at </a:t>
              </a:r>
              <a:r>
                <a:rPr lang="en-US" sz="2000" b="1" dirty="0">
                  <a:solidFill>
                    <a:srgbClr val="002060"/>
                  </a:solidFill>
                </a:rPr>
                <a:t>100 </a:t>
              </a:r>
              <a:r>
                <a:rPr lang="en-US" sz="2000" b="1" dirty="0" err="1">
                  <a:solidFill>
                    <a:srgbClr val="002060"/>
                  </a:solidFill>
                </a:rPr>
                <a:t>mK</a:t>
              </a:r>
              <a:r>
                <a:rPr lang="en-US" sz="2000" dirty="0" err="1">
                  <a:solidFill>
                    <a:srgbClr val="002060"/>
                  </a:solidFill>
                </a:rPr>
                <a:t>.</a:t>
              </a:r>
              <a:endParaRPr lang="en-US" sz="2000" dirty="0">
                <a:solidFill>
                  <a:srgbClr val="002060"/>
                </a:solidFill>
              </a:endParaRPr>
            </a:p>
            <a:p>
              <a:pPr marL="342900" indent="-342900">
                <a:buFont typeface="Wingdings" pitchFamily="2" charset="2"/>
                <a:buChar char="§"/>
              </a:pPr>
              <a:r>
                <a:rPr lang="en-US" sz="2000" dirty="0">
                  <a:solidFill>
                    <a:schemeClr val="tx1"/>
                  </a:solidFill>
                </a:rPr>
                <a:t>Blackening epoxy is applied where possible to </a:t>
              </a:r>
              <a:r>
                <a:rPr lang="en-US" sz="2000" b="1" dirty="0">
                  <a:solidFill>
                    <a:srgbClr val="002060"/>
                  </a:solidFill>
                </a:rPr>
                <a:t>mitigate stray light </a:t>
              </a:r>
              <a:r>
                <a:rPr lang="en-US" sz="2000" dirty="0">
                  <a:solidFill>
                    <a:schemeClr val="tx1"/>
                  </a:solidFill>
                </a:rPr>
                <a:t>and reflections.</a:t>
              </a:r>
            </a:p>
            <a:p>
              <a:pPr marL="342900" indent="-342900">
                <a:buFont typeface="Wingdings" pitchFamily="2" charset="2"/>
                <a:buChar char="§"/>
              </a:pPr>
              <a:r>
                <a:rPr lang="en-US" sz="2000" dirty="0">
                  <a:solidFill>
                    <a:schemeClr val="tx1"/>
                  </a:solidFill>
                </a:rPr>
                <a:t>Each spectrometer has two </a:t>
              </a:r>
              <a:r>
                <a:rPr lang="en-US" sz="2000" b="1" dirty="0">
                  <a:solidFill>
                    <a:srgbClr val="002060"/>
                  </a:solidFill>
                </a:rPr>
                <a:t>SMA connections </a:t>
              </a:r>
              <a:r>
                <a:rPr lang="en-US" sz="2000" dirty="0">
                  <a:solidFill>
                    <a:schemeClr val="tx1"/>
                  </a:solidFill>
                </a:rPr>
                <a:t>for readout.</a:t>
              </a:r>
            </a:p>
          </p:txBody>
        </p:sp>
      </p:grpSp>
      <p:pic>
        <p:nvPicPr>
          <p:cNvPr id="133" name="Picture 132">
            <a:extLst>
              <a:ext uri="{FF2B5EF4-FFF2-40B4-BE49-F238E27FC236}">
                <a16:creationId xmlns:a16="http://schemas.microsoft.com/office/drawing/2014/main" id="{9F7142A9-5A7C-0EE4-78C9-D7B416194C1D}"/>
              </a:ext>
            </a:extLst>
          </p:cNvPr>
          <p:cNvPicPr>
            <a:picLocks noChangeAspect="1"/>
          </p:cNvPicPr>
          <p:nvPr/>
        </p:nvPicPr>
        <p:blipFill rotWithShape="1">
          <a:blip r:embed="rId14"/>
          <a:srcRect l="5913" r="16904"/>
          <a:stretch/>
        </p:blipFill>
        <p:spPr>
          <a:xfrm>
            <a:off x="28741120" y="7251544"/>
            <a:ext cx="10552097" cy="6585895"/>
          </a:xfrm>
          <a:prstGeom prst="rect">
            <a:avLst/>
          </a:prstGeom>
        </p:spPr>
      </p:pic>
      <p:sp>
        <p:nvSpPr>
          <p:cNvPr id="134" name="Rectangle 51">
            <a:extLst>
              <a:ext uri="{FF2B5EF4-FFF2-40B4-BE49-F238E27FC236}">
                <a16:creationId xmlns:a16="http://schemas.microsoft.com/office/drawing/2014/main" id="{BDA15CC1-8D97-846E-6ECA-D1B967BC1C41}"/>
              </a:ext>
            </a:extLst>
          </p:cNvPr>
          <p:cNvSpPr>
            <a:spLocks noChangeArrowheads="1"/>
          </p:cNvSpPr>
          <p:nvPr/>
        </p:nvSpPr>
        <p:spPr bwMode="auto">
          <a:xfrm>
            <a:off x="530850" y="6333287"/>
            <a:ext cx="11417825"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135" name="Text Box 4">
            <a:extLst>
              <a:ext uri="{FF2B5EF4-FFF2-40B4-BE49-F238E27FC236}">
                <a16:creationId xmlns:a16="http://schemas.microsoft.com/office/drawing/2014/main" id="{03A8D21D-BB94-6FB5-E423-F44FF24CC6E8}"/>
              </a:ext>
            </a:extLst>
          </p:cNvPr>
          <p:cNvSpPr txBox="1">
            <a:spLocks noChangeArrowheads="1"/>
          </p:cNvSpPr>
          <p:nvPr/>
        </p:nvSpPr>
        <p:spPr bwMode="auto">
          <a:xfrm>
            <a:off x="914400" y="6610431"/>
            <a:ext cx="6627446"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EXCLAIM MISSION</a:t>
            </a:r>
          </a:p>
        </p:txBody>
      </p:sp>
      <p:grpSp>
        <p:nvGrpSpPr>
          <p:cNvPr id="136" name="Group 135">
            <a:extLst>
              <a:ext uri="{FF2B5EF4-FFF2-40B4-BE49-F238E27FC236}">
                <a16:creationId xmlns:a16="http://schemas.microsoft.com/office/drawing/2014/main" id="{1F86B810-3C6C-E369-E98D-7CE1E2915EF7}"/>
              </a:ext>
            </a:extLst>
          </p:cNvPr>
          <p:cNvGrpSpPr/>
          <p:nvPr/>
        </p:nvGrpSpPr>
        <p:grpSpPr>
          <a:xfrm>
            <a:off x="797550" y="6520295"/>
            <a:ext cx="887308" cy="884690"/>
            <a:chOff x="685800" y="21350680"/>
            <a:chExt cx="887308" cy="884690"/>
          </a:xfrm>
        </p:grpSpPr>
        <p:sp>
          <p:nvSpPr>
            <p:cNvPr id="137" name="Oval 136">
              <a:extLst>
                <a:ext uri="{FF2B5EF4-FFF2-40B4-BE49-F238E27FC236}">
                  <a16:creationId xmlns:a16="http://schemas.microsoft.com/office/drawing/2014/main" id="{08CB9AC2-70D3-76A1-16B8-F9983A0C8220}"/>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38" name="TextBox 137">
              <a:extLst>
                <a:ext uri="{FF2B5EF4-FFF2-40B4-BE49-F238E27FC236}">
                  <a16:creationId xmlns:a16="http://schemas.microsoft.com/office/drawing/2014/main" id="{9EE717C6-F9C8-7FA9-AD2D-73088BBC70EC}"/>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1</a:t>
              </a:r>
            </a:p>
          </p:txBody>
        </p:sp>
      </p:grpSp>
      <p:pic>
        <p:nvPicPr>
          <p:cNvPr id="38" name="Picture 37" descr="Table&#10;&#10;Description automatically generated">
            <a:extLst>
              <a:ext uri="{FF2B5EF4-FFF2-40B4-BE49-F238E27FC236}">
                <a16:creationId xmlns:a16="http://schemas.microsoft.com/office/drawing/2014/main" id="{9719C35F-F8BF-B80F-D7EB-E446A64C3C73}"/>
              </a:ext>
            </a:extLst>
          </p:cNvPr>
          <p:cNvPicPr>
            <a:picLocks noChangeAspect="1"/>
          </p:cNvPicPr>
          <p:nvPr/>
        </p:nvPicPr>
        <p:blipFill>
          <a:blip r:embed="rId15"/>
          <a:stretch>
            <a:fillRect/>
          </a:stretch>
        </p:blipFill>
        <p:spPr>
          <a:xfrm>
            <a:off x="301256" y="17603409"/>
            <a:ext cx="12015619" cy="4782186"/>
          </a:xfrm>
          <a:prstGeom prst="rect">
            <a:avLst/>
          </a:prstGeom>
        </p:spPr>
      </p:pic>
      <p:sp>
        <p:nvSpPr>
          <p:cNvPr id="39" name="TextBox 38">
            <a:extLst>
              <a:ext uri="{FF2B5EF4-FFF2-40B4-BE49-F238E27FC236}">
                <a16:creationId xmlns:a16="http://schemas.microsoft.com/office/drawing/2014/main" id="{C2B423D7-47AF-A5BB-4D91-09543BB58C06}"/>
              </a:ext>
            </a:extLst>
          </p:cNvPr>
          <p:cNvSpPr txBox="1"/>
          <p:nvPr/>
        </p:nvSpPr>
        <p:spPr>
          <a:xfrm>
            <a:off x="12637121" y="30449837"/>
            <a:ext cx="14933214" cy="4524315"/>
          </a:xfrm>
          <a:prstGeom prst="rect">
            <a:avLst/>
          </a:prstGeom>
          <a:noFill/>
        </p:spPr>
        <p:txBody>
          <a:bodyPr wrap="square" rtlCol="0">
            <a:spAutoFit/>
          </a:bodyPr>
          <a:lstStyle/>
          <a:p>
            <a:pPr lvl="0" algn="just">
              <a:lnSpc>
                <a:spcPct val="150000"/>
              </a:lnSpc>
            </a:pPr>
            <a:r>
              <a:rPr lang="en-US" sz="2000" b="1" dirty="0">
                <a:solidFill>
                  <a:schemeClr val="tx1"/>
                </a:solidFill>
              </a:rPr>
              <a:t>Figure</a:t>
            </a:r>
            <a:r>
              <a:rPr lang="en-US" sz="2000" dirty="0">
                <a:solidFill>
                  <a:schemeClr val="tx1"/>
                </a:solidFill>
              </a:rPr>
              <a:t>: A schematic of an EXCLAIM spectrometer with detailed cutouts of individual components</a:t>
            </a:r>
            <a:r>
              <a:rPr lang="en-US" sz="2000" baseline="30000" dirty="0">
                <a:solidFill>
                  <a:schemeClr val="tx1"/>
                </a:solidFill>
              </a:rPr>
              <a:t>2</a:t>
            </a:r>
            <a:r>
              <a:rPr lang="en-US" sz="2000"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The spectrometer’s x-slot antenna depicted with the impedance transformer and a secondary transformer shown towards the bottom of the image. On the bottom left is a cutout showing a closeup of the antenna feed.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An order-choosing filter between the antenna and the phase-delay network that selects the order M=2. On the right the main feedline is coupled to a reference KIDs, which measures total power.</a:t>
            </a:r>
            <a:r>
              <a:rPr lang="en-US" sz="2000" b="1"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The spectrometer’s phase-delay network. A cutout shows a closeup example of some of the meandered Nb transmission lines, which vary in path length.</a:t>
            </a:r>
            <a:r>
              <a:rPr lang="en-US" sz="2000" b="1"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A close-up of the sidewall of the 2D interference region, designed to terminate the portion of light that is reflected by the receiver array and input radiation that is outside of the EXCLAIM band.</a:t>
            </a:r>
            <a:r>
              <a:rPr lang="en-US" sz="2000" b="1" dirty="0">
                <a:solidFill>
                  <a:schemeClr val="tx1"/>
                </a:solidFill>
              </a:rPr>
              <a:t>  </a:t>
            </a:r>
          </a:p>
          <a:p>
            <a:endParaRPr lang="en-US" sz="1800" dirty="0">
              <a:solidFill>
                <a:schemeClr val="tx1"/>
              </a:solidFill>
            </a:endParaRPr>
          </a:p>
        </p:txBody>
      </p:sp>
      <p:sp>
        <p:nvSpPr>
          <p:cNvPr id="40" name="TextBox 39">
            <a:extLst>
              <a:ext uri="{FF2B5EF4-FFF2-40B4-BE49-F238E27FC236}">
                <a16:creationId xmlns:a16="http://schemas.microsoft.com/office/drawing/2014/main" id="{9F60448B-244B-6704-3672-93829D4CDCF8}"/>
              </a:ext>
            </a:extLst>
          </p:cNvPr>
          <p:cNvSpPr txBox="1"/>
          <p:nvPr/>
        </p:nvSpPr>
        <p:spPr>
          <a:xfrm>
            <a:off x="28203535" y="31496277"/>
            <a:ext cx="11252351" cy="3477875"/>
          </a:xfrm>
          <a:prstGeom prst="rect">
            <a:avLst/>
          </a:prstGeom>
          <a:noFill/>
        </p:spPr>
        <p:txBody>
          <a:bodyPr wrap="square" rtlCol="0">
            <a:spAutoFit/>
          </a:bodyPr>
          <a:lstStyle/>
          <a:p>
            <a:pPr marL="342900" indent="-342900" algn="ctr">
              <a:buFont typeface="Wingdings" pitchFamily="2" charset="2"/>
              <a:buChar char="ü"/>
            </a:pPr>
            <a:r>
              <a:rPr lang="en-US" sz="2400" dirty="0"/>
              <a:t>The EXCLAIM six-spectrometer superstructure </a:t>
            </a:r>
            <a:r>
              <a:rPr lang="en-US" sz="2400" b="1" dirty="0"/>
              <a:t>package </a:t>
            </a:r>
            <a:r>
              <a:rPr lang="en-US" sz="2400" b="1" dirty="0">
                <a:solidFill>
                  <a:srgbClr val="4E8F00"/>
                </a:solidFill>
              </a:rPr>
              <a:t>design is complete</a:t>
            </a:r>
            <a:r>
              <a:rPr lang="en-US" sz="2400" dirty="0"/>
              <a:t>.</a:t>
            </a:r>
          </a:p>
          <a:p>
            <a:pPr marL="342900" indent="-342900" algn="ctr">
              <a:buFont typeface="Wingdings" pitchFamily="2" charset="2"/>
              <a:buChar char="ü"/>
            </a:pPr>
            <a:endParaRPr lang="en-US" sz="1600" dirty="0"/>
          </a:p>
          <a:p>
            <a:pPr marL="342900" indent="-342900" algn="ctr">
              <a:buFont typeface="Wingdings" pitchFamily="2" charset="2"/>
              <a:buChar char="ü"/>
            </a:pPr>
            <a:r>
              <a:rPr lang="en-US" sz="2400" dirty="0"/>
              <a:t>The </a:t>
            </a:r>
            <a:r>
              <a:rPr lang="en-US" sz="2400" b="1" dirty="0">
                <a:solidFill>
                  <a:srgbClr val="4E8F00"/>
                </a:solidFill>
              </a:rPr>
              <a:t>design phase </a:t>
            </a:r>
            <a:r>
              <a:rPr lang="en-US" sz="2400" dirty="0"/>
              <a:t>for EXCLAIM’s </a:t>
            </a:r>
            <a:r>
              <a:rPr lang="en-US" sz="2400" b="1" dirty="0"/>
              <a:t>spectrometers</a:t>
            </a:r>
            <a:r>
              <a:rPr lang="en-US" sz="2400" dirty="0"/>
              <a:t> is </a:t>
            </a:r>
            <a:r>
              <a:rPr lang="en-US" sz="2400" b="1" dirty="0">
                <a:solidFill>
                  <a:srgbClr val="4E8F00"/>
                </a:solidFill>
              </a:rPr>
              <a:t>complete</a:t>
            </a:r>
            <a:r>
              <a:rPr lang="en-US" sz="2400" dirty="0"/>
              <a:t>, and the first spectrometers are expected to be </a:t>
            </a:r>
            <a:r>
              <a:rPr lang="en-US" sz="2400" b="1" dirty="0"/>
              <a:t>yielded in </a:t>
            </a:r>
            <a:r>
              <a:rPr lang="en-US" sz="2400" b="1" dirty="0">
                <a:solidFill>
                  <a:srgbClr val="4E8F00"/>
                </a:solidFill>
              </a:rPr>
              <a:t>early fall of 2022</a:t>
            </a:r>
            <a:r>
              <a:rPr lang="en-US" sz="2400" dirty="0"/>
              <a:t> to begin to undergo characterization testing.</a:t>
            </a:r>
          </a:p>
          <a:p>
            <a:pPr marL="342900" indent="-342900" algn="ctr">
              <a:buFont typeface="Wingdings" pitchFamily="2" charset="2"/>
              <a:buChar char="ü"/>
            </a:pPr>
            <a:endParaRPr lang="en-US" sz="1600" dirty="0"/>
          </a:p>
          <a:p>
            <a:pPr marL="342900" indent="-342900" algn="ctr">
              <a:buFont typeface="Wingdings" pitchFamily="2" charset="2"/>
              <a:buChar char="ü"/>
            </a:pPr>
            <a:r>
              <a:rPr lang="en-US" sz="2400" dirty="0"/>
              <a:t>EXCLAIM plans to take its </a:t>
            </a:r>
            <a:r>
              <a:rPr lang="en-US" sz="2400" b="1" dirty="0">
                <a:solidFill>
                  <a:srgbClr val="4E8F00"/>
                </a:solidFill>
              </a:rPr>
              <a:t>first &lt;24 </a:t>
            </a:r>
            <a:r>
              <a:rPr lang="en-US" sz="2400" b="1" dirty="0" err="1">
                <a:solidFill>
                  <a:srgbClr val="4E8F00"/>
                </a:solidFill>
              </a:rPr>
              <a:t>hr</a:t>
            </a:r>
            <a:r>
              <a:rPr lang="en-US" sz="2400" b="1" dirty="0">
                <a:solidFill>
                  <a:srgbClr val="4E8F00"/>
                </a:solidFill>
              </a:rPr>
              <a:t> flight </a:t>
            </a:r>
            <a:r>
              <a:rPr lang="en-US" sz="2400" dirty="0"/>
              <a:t>from NASA’s Ft. Sumner, New Mexico facility in</a:t>
            </a:r>
            <a:r>
              <a:rPr lang="en-US" sz="2400" b="1" dirty="0"/>
              <a:t> </a:t>
            </a:r>
            <a:r>
              <a:rPr lang="en-US" sz="2400" b="1" dirty="0">
                <a:solidFill>
                  <a:srgbClr val="4E8F00"/>
                </a:solidFill>
              </a:rPr>
              <a:t>Fall 2023</a:t>
            </a:r>
            <a:r>
              <a:rPr lang="en-US" sz="2400" dirty="0"/>
              <a:t>.</a:t>
            </a:r>
            <a:br>
              <a:rPr lang="en-US" sz="2000" dirty="0"/>
            </a:br>
            <a:endParaRPr lang="en-US" sz="2000" dirty="0"/>
          </a:p>
          <a:p>
            <a:endParaRPr lang="en-US" sz="2000" dirty="0"/>
          </a:p>
        </p:txBody>
      </p:sp>
      <p:sp>
        <p:nvSpPr>
          <p:cNvPr id="41" name="TextBox 40">
            <a:extLst>
              <a:ext uri="{FF2B5EF4-FFF2-40B4-BE49-F238E27FC236}">
                <a16:creationId xmlns:a16="http://schemas.microsoft.com/office/drawing/2014/main" id="{09F1EB6F-9F4C-142A-6B54-1FE6E079027D}"/>
              </a:ext>
            </a:extLst>
          </p:cNvPr>
          <p:cNvSpPr txBox="1"/>
          <p:nvPr/>
        </p:nvSpPr>
        <p:spPr>
          <a:xfrm>
            <a:off x="482128" y="27935237"/>
            <a:ext cx="11524990" cy="5016758"/>
          </a:xfrm>
          <a:prstGeom prst="rect">
            <a:avLst/>
          </a:prstGeom>
          <a:noFill/>
        </p:spPr>
        <p:txBody>
          <a:bodyPr wrap="square" rtlCol="0">
            <a:spAutoFit/>
          </a:bodyPr>
          <a:lstStyle/>
          <a:p>
            <a:pPr algn="ctr">
              <a:lnSpc>
                <a:spcPct val="150000"/>
              </a:lnSpc>
            </a:pPr>
            <a:r>
              <a:rPr lang="en-US" sz="2000" dirty="0">
                <a:solidFill>
                  <a:schemeClr val="tx1"/>
                </a:solidFill>
              </a:rPr>
              <a:t>Based on results from the R=64 </a:t>
            </a:r>
            <a:r>
              <a:rPr lang="el-GR" sz="2000" dirty="0">
                <a:solidFill>
                  <a:schemeClr val="tx1"/>
                </a:solidFill>
              </a:rPr>
              <a:t>μ-</a:t>
            </a:r>
            <a:r>
              <a:rPr lang="en-US" sz="2000" dirty="0">
                <a:solidFill>
                  <a:schemeClr val="tx1"/>
                </a:solidFill>
              </a:rPr>
              <a:t>Spec prototype, special design attention has been placed on mitigating the effects of stray light in the EXCLAIM spectrometers.</a:t>
            </a:r>
          </a:p>
          <a:p>
            <a:pPr algn="just">
              <a:lnSpc>
                <a:spcPct val="150000"/>
              </a:lnSpc>
            </a:pPr>
            <a:r>
              <a:rPr lang="en-US" sz="2000" b="1" u="sng" dirty="0">
                <a:solidFill>
                  <a:schemeClr val="tx1"/>
                </a:solidFill>
              </a:rPr>
              <a:t>Changes include:</a:t>
            </a:r>
          </a:p>
          <a:p>
            <a:pPr marL="342900" indent="-342900" algn="just">
              <a:lnSpc>
                <a:spcPct val="150000"/>
              </a:lnSpc>
              <a:buFont typeface="Wingdings" pitchFamily="2" charset="2"/>
              <a:buChar char="§"/>
            </a:pPr>
            <a:r>
              <a:rPr lang="en-US" sz="2000" dirty="0">
                <a:solidFill>
                  <a:schemeClr val="tx1"/>
                </a:solidFill>
              </a:rPr>
              <a:t>The addition of </a:t>
            </a:r>
            <a:r>
              <a:rPr lang="en-US" sz="2000" dirty="0">
                <a:solidFill>
                  <a:srgbClr val="002060"/>
                </a:solidFill>
              </a:rPr>
              <a:t>a </a:t>
            </a:r>
            <a:r>
              <a:rPr lang="en-US" sz="2000" b="1" dirty="0">
                <a:solidFill>
                  <a:srgbClr val="002060"/>
                </a:solidFill>
              </a:rPr>
              <a:t>thin </a:t>
            </a:r>
            <a:r>
              <a:rPr lang="en-US" sz="2000" b="1" dirty="0" err="1">
                <a:solidFill>
                  <a:srgbClr val="002060"/>
                </a:solidFill>
              </a:rPr>
              <a:t>Ti</a:t>
            </a:r>
            <a:r>
              <a:rPr lang="en-US" sz="2000" b="1" dirty="0">
                <a:solidFill>
                  <a:srgbClr val="002060"/>
                </a:solidFill>
              </a:rPr>
              <a:t> coating layer</a:t>
            </a:r>
            <a:r>
              <a:rPr lang="en-US" sz="2000" b="1" dirty="0">
                <a:solidFill>
                  <a:schemeClr val="tx1"/>
                </a:solidFill>
              </a:rPr>
              <a:t> </a:t>
            </a:r>
            <a:r>
              <a:rPr lang="en-US" sz="2000" dirty="0">
                <a:solidFill>
                  <a:schemeClr val="tx1"/>
                </a:solidFill>
              </a:rPr>
              <a:t>with a thickness designed to target a sheet resistance </a:t>
            </a:r>
            <a:r>
              <a:rPr lang="en-US" sz="2000" b="1" dirty="0">
                <a:solidFill>
                  <a:srgbClr val="002060"/>
                </a:solidFill>
              </a:rPr>
              <a:t>optimized to terminate stray light </a:t>
            </a:r>
            <a:r>
              <a:rPr lang="en-US" sz="2000" dirty="0">
                <a:solidFill>
                  <a:schemeClr val="tx1"/>
                </a:solidFill>
              </a:rPr>
              <a:t>in the Si backing wafer. </a:t>
            </a:r>
          </a:p>
          <a:p>
            <a:pPr marL="342900" indent="-342900" algn="just">
              <a:lnSpc>
                <a:spcPct val="150000"/>
              </a:lnSpc>
              <a:buFont typeface="Wingdings" pitchFamily="2" charset="2"/>
              <a:buChar char="§"/>
            </a:pPr>
            <a:r>
              <a:rPr lang="en-US" sz="2000" dirty="0">
                <a:solidFill>
                  <a:schemeClr val="tx1"/>
                </a:solidFill>
              </a:rPr>
              <a:t>The addition of a layer of </a:t>
            </a:r>
            <a:r>
              <a:rPr lang="en-US" sz="2000" b="1" dirty="0">
                <a:solidFill>
                  <a:srgbClr val="002060"/>
                </a:solidFill>
              </a:rPr>
              <a:t>normal-metal Au </a:t>
            </a:r>
            <a:r>
              <a:rPr lang="en-US" sz="2000" dirty="0">
                <a:solidFill>
                  <a:schemeClr val="tx1"/>
                </a:solidFill>
              </a:rPr>
              <a:t>solely under the portion of the spectrometer housing the KIDs, to act as a </a:t>
            </a:r>
            <a:r>
              <a:rPr lang="en-US" sz="2000" b="1" dirty="0">
                <a:solidFill>
                  <a:srgbClr val="002060"/>
                </a:solidFill>
              </a:rPr>
              <a:t>trap for cosmic-ray excited phonons</a:t>
            </a:r>
            <a:r>
              <a:rPr lang="en-US" sz="2000" dirty="0">
                <a:solidFill>
                  <a:schemeClr val="tx1"/>
                </a:solidFill>
              </a:rPr>
              <a:t>.</a:t>
            </a:r>
          </a:p>
          <a:p>
            <a:pPr marL="342900" indent="-342900" algn="just">
              <a:lnSpc>
                <a:spcPct val="150000"/>
              </a:lnSpc>
              <a:buFont typeface="Wingdings" pitchFamily="2" charset="2"/>
              <a:buChar char="§"/>
            </a:pPr>
            <a:r>
              <a:rPr lang="en-US" sz="2000" dirty="0">
                <a:solidFill>
                  <a:schemeClr val="tx1"/>
                </a:solidFill>
              </a:rPr>
              <a:t>An RF design that </a:t>
            </a:r>
            <a:r>
              <a:rPr lang="en-US" sz="2000" b="1" dirty="0">
                <a:solidFill>
                  <a:srgbClr val="002060"/>
                </a:solidFill>
              </a:rPr>
              <a:t>minimizes ground plane cuts</a:t>
            </a:r>
            <a:r>
              <a:rPr lang="en-US" sz="2000" dirty="0">
                <a:solidFill>
                  <a:srgbClr val="002060"/>
                </a:solidFill>
              </a:rPr>
              <a:t>. </a:t>
            </a:r>
          </a:p>
          <a:p>
            <a:pPr marL="342900" indent="-342900" algn="just">
              <a:lnSpc>
                <a:spcPct val="150000"/>
              </a:lnSpc>
              <a:buFont typeface="Wingdings" pitchFamily="2" charset="2"/>
              <a:buChar char="§"/>
            </a:pPr>
            <a:r>
              <a:rPr lang="en-US" sz="2000" dirty="0">
                <a:solidFill>
                  <a:schemeClr val="tx1"/>
                </a:solidFill>
              </a:rPr>
              <a:t>Al </a:t>
            </a:r>
            <a:r>
              <a:rPr lang="en-US" sz="2000" b="1" dirty="0">
                <a:solidFill>
                  <a:srgbClr val="002060"/>
                </a:solidFill>
              </a:rPr>
              <a:t>feedlines</a:t>
            </a:r>
            <a:r>
              <a:rPr lang="en-US" sz="2000" dirty="0">
                <a:solidFill>
                  <a:schemeClr val="tx1"/>
                </a:solidFill>
              </a:rPr>
              <a:t> for readout that </a:t>
            </a:r>
            <a:r>
              <a:rPr lang="en-US" sz="2000" b="1" dirty="0">
                <a:solidFill>
                  <a:srgbClr val="002060"/>
                </a:solidFill>
              </a:rPr>
              <a:t>absorb thermal radiation &gt; 90 GHz</a:t>
            </a:r>
            <a:r>
              <a:rPr lang="en-US" sz="2000" dirty="0">
                <a:solidFill>
                  <a:srgbClr val="002060"/>
                </a:solidFill>
              </a:rPr>
              <a:t>.</a:t>
            </a:r>
          </a:p>
          <a:p>
            <a:pPr marL="342900" indent="-342900" algn="just">
              <a:lnSpc>
                <a:spcPct val="150000"/>
              </a:lnSpc>
              <a:buFont typeface="Wingdings" pitchFamily="2" charset="2"/>
              <a:buChar char="§"/>
            </a:pPr>
            <a:r>
              <a:rPr lang="en-US" sz="2000" dirty="0">
                <a:solidFill>
                  <a:schemeClr val="tx1"/>
                </a:solidFill>
              </a:rPr>
              <a:t>And others in the</a:t>
            </a:r>
            <a:r>
              <a:rPr lang="en-US" sz="2000" b="1" dirty="0">
                <a:solidFill>
                  <a:schemeClr val="tx1"/>
                </a:solidFill>
              </a:rPr>
              <a:t> </a:t>
            </a:r>
            <a:r>
              <a:rPr lang="en-US" sz="2000" b="1" dirty="0">
                <a:solidFill>
                  <a:srgbClr val="002060"/>
                </a:solidFill>
              </a:rPr>
              <a:t>table below:</a:t>
            </a:r>
          </a:p>
          <a:p>
            <a:endParaRPr lang="en-US" sz="2000" dirty="0">
              <a:solidFill>
                <a:schemeClr val="tx1"/>
              </a:solidFill>
            </a:endParaRPr>
          </a:p>
        </p:txBody>
      </p:sp>
      <p:cxnSp>
        <p:nvCxnSpPr>
          <p:cNvPr id="146" name="Straight Connector 145">
            <a:extLst>
              <a:ext uri="{FF2B5EF4-FFF2-40B4-BE49-F238E27FC236}">
                <a16:creationId xmlns:a16="http://schemas.microsoft.com/office/drawing/2014/main" id="{9D045D71-F97A-61A2-A654-549B09428EB5}"/>
              </a:ext>
            </a:extLst>
          </p:cNvPr>
          <p:cNvCxnSpPr>
            <a:cxnSpLocks/>
          </p:cNvCxnSpPr>
          <p:nvPr/>
        </p:nvCxnSpPr>
        <p:spPr bwMode="auto">
          <a:xfrm>
            <a:off x="12353080" y="27020837"/>
            <a:ext cx="0" cy="11480800"/>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4097" name="TextBox 4096">
            <a:extLst>
              <a:ext uri="{FF2B5EF4-FFF2-40B4-BE49-F238E27FC236}">
                <a16:creationId xmlns:a16="http://schemas.microsoft.com/office/drawing/2014/main" id="{EA4E74CF-C3D5-E04D-2157-D4B9EA0C9D8E}"/>
              </a:ext>
            </a:extLst>
          </p:cNvPr>
          <p:cNvSpPr txBox="1"/>
          <p:nvPr/>
        </p:nvSpPr>
        <p:spPr>
          <a:xfrm>
            <a:off x="650039" y="23105860"/>
            <a:ext cx="5580985" cy="3170099"/>
          </a:xfrm>
          <a:prstGeom prst="rect">
            <a:avLst/>
          </a:prstGeom>
          <a:noFill/>
        </p:spPr>
        <p:txBody>
          <a:bodyPr wrap="square" rtlCol="0">
            <a:spAutoFit/>
          </a:bodyPr>
          <a:lstStyle/>
          <a:p>
            <a:pPr algn="just"/>
            <a:r>
              <a:rPr lang="en-US" sz="2000" b="1" dirty="0">
                <a:solidFill>
                  <a:schemeClr val="tx1"/>
                </a:solidFill>
              </a:rPr>
              <a:t>Right:</a:t>
            </a:r>
            <a:r>
              <a:rPr lang="en-US" sz="2000" dirty="0">
                <a:solidFill>
                  <a:schemeClr val="tx1"/>
                </a:solidFill>
              </a:rPr>
              <a:t> The main contributing components to the overall efficiency of the EXCLAIM </a:t>
            </a:r>
            <a:r>
              <a:rPr lang="en-US" sz="2000" dirty="0" err="1">
                <a:solidFill>
                  <a:schemeClr val="tx1"/>
                </a:solidFill>
              </a:rPr>
              <a:t>spectro</a:t>
            </a:r>
            <a:r>
              <a:rPr lang="en-US" sz="2000" dirty="0">
                <a:solidFill>
                  <a:schemeClr val="tx1"/>
                </a:solidFill>
              </a:rPr>
              <a:t>-meters and their individual efficiencies estimated from design.</a:t>
            </a:r>
            <a:r>
              <a:rPr lang="en-US" sz="2000" baseline="30000" dirty="0">
                <a:solidFill>
                  <a:schemeClr val="tx1"/>
                </a:solidFill>
              </a:rPr>
              <a:t>2</a:t>
            </a:r>
            <a:r>
              <a:rPr lang="en-US" sz="2000" dirty="0">
                <a:solidFill>
                  <a:schemeClr val="tx1"/>
                </a:solidFill>
              </a:rPr>
              <a:t> </a:t>
            </a:r>
            <a:endParaRPr lang="en-US" sz="2000" b="1" dirty="0">
              <a:solidFill>
                <a:schemeClr val="tx1"/>
              </a:solidFill>
            </a:endParaRPr>
          </a:p>
          <a:p>
            <a:pPr algn="just"/>
            <a:r>
              <a:rPr lang="en-US" sz="2000" b="1" dirty="0">
                <a:solidFill>
                  <a:schemeClr val="tx1"/>
                </a:solidFill>
              </a:rPr>
              <a:t>    </a:t>
            </a:r>
            <a:r>
              <a:rPr lang="en-US" sz="2000" dirty="0">
                <a:solidFill>
                  <a:schemeClr val="tx1"/>
                </a:solidFill>
              </a:rPr>
              <a:t>The slot antenna coupling and the Rowland receiver array coupling (part e. in center spectrometer figure) have the largest impact on the spectrometers’ efficiency. Coupling to antennas in the Rowland region dominates overall losses.</a:t>
            </a:r>
          </a:p>
        </p:txBody>
      </p:sp>
      <p:cxnSp>
        <p:nvCxnSpPr>
          <p:cNvPr id="171" name="Straight Connector 170">
            <a:extLst>
              <a:ext uri="{FF2B5EF4-FFF2-40B4-BE49-F238E27FC236}">
                <a16:creationId xmlns:a16="http://schemas.microsoft.com/office/drawing/2014/main" id="{C96E27D8-833E-74CE-AAA9-AEA1A3E13328}"/>
              </a:ext>
            </a:extLst>
          </p:cNvPr>
          <p:cNvCxnSpPr>
            <a:cxnSpLocks/>
          </p:cNvCxnSpPr>
          <p:nvPr/>
        </p:nvCxnSpPr>
        <p:spPr bwMode="auto">
          <a:xfrm>
            <a:off x="12246442" y="6457463"/>
            <a:ext cx="0" cy="9361974"/>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pic>
        <p:nvPicPr>
          <p:cNvPr id="179" name="Picture 2">
            <a:extLst>
              <a:ext uri="{FF2B5EF4-FFF2-40B4-BE49-F238E27FC236}">
                <a16:creationId xmlns:a16="http://schemas.microsoft.com/office/drawing/2014/main" id="{5A5F925A-DDF3-D688-4244-4DD51F0D797B}"/>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652095" y="10122215"/>
            <a:ext cx="4039172" cy="5845635"/>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descr="Logo&#10;&#10;Description automatically generated with medium confidence">
            <a:extLst>
              <a:ext uri="{FF2B5EF4-FFF2-40B4-BE49-F238E27FC236}">
                <a16:creationId xmlns:a16="http://schemas.microsoft.com/office/drawing/2014/main" id="{7BAA6D70-FE8C-9E32-2A9D-B073BC615B6F}"/>
              </a:ext>
            </a:extLst>
          </p:cNvPr>
          <p:cNvPicPr>
            <a:picLocks noChangeAspect="1" noChangeArrowheads="1"/>
          </p:cNvPicPr>
          <p:nvPr/>
        </p:nvPicPr>
        <p:blipFill>
          <a:blip r:embed="rId17">
            <a:alphaModFix/>
            <a:extLst>
              <a:ext uri="{28A0092B-C50C-407E-A947-70E740481C1C}">
                <a14:useLocalDpi xmlns:a14="http://schemas.microsoft.com/office/drawing/2010/main" val="0"/>
              </a:ext>
            </a:extLst>
          </a:blip>
          <a:stretch>
            <a:fillRect/>
          </a:stretch>
        </p:blipFill>
        <p:spPr bwMode="auto">
          <a:xfrm>
            <a:off x="8568453" y="8015638"/>
            <a:ext cx="3475642" cy="3466954"/>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65">
            <a:extLst>
              <a:ext uri="{FF2B5EF4-FFF2-40B4-BE49-F238E27FC236}">
                <a16:creationId xmlns:a16="http://schemas.microsoft.com/office/drawing/2014/main" id="{47281CFB-2CD3-2FDA-3657-0D55F0C8E8AB}"/>
              </a:ext>
            </a:extLst>
          </p:cNvPr>
          <p:cNvSpPr txBox="1"/>
          <p:nvPr/>
        </p:nvSpPr>
        <p:spPr>
          <a:xfrm>
            <a:off x="508692" y="10347512"/>
            <a:ext cx="9194681" cy="5816977"/>
          </a:xfrm>
          <a:prstGeom prst="rect">
            <a:avLst/>
          </a:prstGeom>
          <a:noFill/>
        </p:spPr>
        <p:txBody>
          <a:bodyPr wrap="square" rtlCol="0">
            <a:spAutoFit/>
          </a:bodyPr>
          <a:lstStyle/>
          <a:p>
            <a:pPr algn="just"/>
            <a:r>
              <a:rPr lang="en-US" sz="2200" b="1" dirty="0">
                <a:solidFill>
                  <a:schemeClr val="tx1"/>
                </a:solidFill>
              </a:rPr>
              <a:t>Survey size: </a:t>
            </a:r>
            <a:r>
              <a:rPr lang="en-US" sz="2200" dirty="0">
                <a:solidFill>
                  <a:schemeClr val="tx1"/>
                </a:solidFill>
              </a:rPr>
              <a:t>~300 deg</a:t>
            </a:r>
            <a:r>
              <a:rPr lang="en-US" sz="2200" baseline="30000" dirty="0">
                <a:solidFill>
                  <a:schemeClr val="tx1"/>
                </a:solidFill>
              </a:rPr>
              <a:t>2</a:t>
            </a:r>
            <a:r>
              <a:rPr lang="en-US" sz="2200" dirty="0">
                <a:solidFill>
                  <a:schemeClr val="tx1"/>
                </a:solidFill>
              </a:rPr>
              <a:t> area (wide)</a:t>
            </a:r>
          </a:p>
          <a:p>
            <a:pPr algn="just"/>
            <a:r>
              <a:rPr lang="en-US" sz="2200" b="1" dirty="0">
                <a:solidFill>
                  <a:schemeClr val="tx1"/>
                </a:solidFill>
              </a:rPr>
              <a:t>Scan:</a:t>
            </a:r>
            <a:r>
              <a:rPr lang="en-US" sz="2200" dirty="0">
                <a:solidFill>
                  <a:schemeClr val="tx1"/>
                </a:solidFill>
              </a:rPr>
              <a:t> ~7° in azimuth at fixed elevation 45°</a:t>
            </a:r>
          </a:p>
          <a:p>
            <a:pPr algn="just"/>
            <a:r>
              <a:rPr lang="en-US" sz="2200" b="1" dirty="0">
                <a:solidFill>
                  <a:srgbClr val="C00000"/>
                </a:solidFill>
              </a:rPr>
              <a:t>Beam size</a:t>
            </a:r>
            <a:r>
              <a:rPr lang="en-US" sz="2200" b="1" dirty="0">
                <a:solidFill>
                  <a:schemeClr val="tx1"/>
                </a:solidFill>
              </a:rPr>
              <a:t>: </a:t>
            </a:r>
            <a:r>
              <a:rPr lang="en-US" sz="2200" dirty="0">
                <a:solidFill>
                  <a:schemeClr val="tx1"/>
                </a:solidFill>
              </a:rPr>
              <a:t>76 cm projected aperture =~4’ FWHM.</a:t>
            </a:r>
            <a:endParaRPr lang="en-US" sz="2200" b="1" dirty="0">
              <a:solidFill>
                <a:schemeClr val="tx1"/>
              </a:solidFill>
            </a:endParaRPr>
          </a:p>
          <a:p>
            <a:r>
              <a:rPr lang="en-US" sz="2200" b="1" dirty="0">
                <a:solidFill>
                  <a:schemeClr val="accent1">
                    <a:lumMod val="75000"/>
                  </a:schemeClr>
                </a:solidFill>
              </a:rPr>
              <a:t>Redshifts</a:t>
            </a:r>
            <a:r>
              <a:rPr lang="en-US" sz="2200" b="1" dirty="0">
                <a:solidFill>
                  <a:schemeClr val="tx1"/>
                </a:solidFill>
              </a:rPr>
              <a:t>: </a:t>
            </a:r>
            <a:r>
              <a:rPr lang="en-US" sz="2200" dirty="0">
                <a:solidFill>
                  <a:schemeClr val="tx1"/>
                </a:solidFill>
              </a:rPr>
              <a:t>CO 0 &lt; z &lt; 0.6+, CII 2.5 &lt; z &lt; 3.5, CI z ~ 0</a:t>
            </a:r>
          </a:p>
          <a:p>
            <a:r>
              <a:rPr lang="en-US" sz="2200" b="1" dirty="0">
                <a:solidFill>
                  <a:schemeClr val="tx1"/>
                </a:solidFill>
              </a:rPr>
              <a:t>Cross correlation: </a:t>
            </a:r>
            <a:r>
              <a:rPr lang="en-US" sz="2200" dirty="0">
                <a:solidFill>
                  <a:schemeClr val="tx1"/>
                </a:solidFill>
              </a:rPr>
              <a:t>BOSS quasars</a:t>
            </a:r>
          </a:p>
          <a:p>
            <a:r>
              <a:rPr lang="en-US" sz="2200" b="1" dirty="0">
                <a:solidFill>
                  <a:schemeClr val="accent2">
                    <a:lumMod val="75000"/>
                  </a:schemeClr>
                </a:solidFill>
              </a:rPr>
              <a:t>Spectrometer</a:t>
            </a:r>
            <a:r>
              <a:rPr lang="en-US" sz="2200" b="1" dirty="0">
                <a:solidFill>
                  <a:schemeClr val="tx1"/>
                </a:solidFill>
              </a:rPr>
              <a:t>: </a:t>
            </a:r>
            <a:r>
              <a:rPr lang="en-US" sz="2200" dirty="0">
                <a:solidFill>
                  <a:schemeClr val="tx1"/>
                </a:solidFill>
              </a:rPr>
              <a:t>MKID on-chip u-Spec</a:t>
            </a:r>
          </a:p>
          <a:p>
            <a:r>
              <a:rPr lang="en-US" sz="2200" b="1" dirty="0">
                <a:solidFill>
                  <a:srgbClr val="4E8F00"/>
                </a:solidFill>
              </a:rPr>
              <a:t>Detectors</a:t>
            </a:r>
            <a:r>
              <a:rPr lang="en-US" sz="2200" dirty="0">
                <a:solidFill>
                  <a:schemeClr val="tx1"/>
                </a:solidFill>
              </a:rPr>
              <a:t>: Antenna-coupled MKID</a:t>
            </a:r>
          </a:p>
          <a:p>
            <a:r>
              <a:rPr lang="en-US" sz="2200" b="1" dirty="0">
                <a:solidFill>
                  <a:srgbClr val="0070C0"/>
                </a:solidFill>
              </a:rPr>
              <a:t>Flight duration</a:t>
            </a:r>
            <a:r>
              <a:rPr lang="en-US" sz="2200" b="1" dirty="0">
                <a:solidFill>
                  <a:schemeClr val="tx1"/>
                </a:solidFill>
              </a:rPr>
              <a:t>: </a:t>
            </a:r>
            <a:r>
              <a:rPr lang="en-US" sz="2200" dirty="0">
                <a:solidFill>
                  <a:schemeClr val="tx1"/>
                </a:solidFill>
              </a:rPr>
              <a:t>conventional (e.g. 1-day) flight</a:t>
            </a:r>
          </a:p>
          <a:p>
            <a:r>
              <a:rPr lang="en-US" sz="2200" b="1" dirty="0">
                <a:solidFill>
                  <a:schemeClr val="tx1"/>
                </a:solidFill>
              </a:rPr>
              <a:t>Flight location: </a:t>
            </a:r>
            <a:r>
              <a:rPr lang="en-US" sz="2200" dirty="0">
                <a:solidFill>
                  <a:schemeClr val="tx1"/>
                </a:solidFill>
              </a:rPr>
              <a:t>NM, USA</a:t>
            </a:r>
          </a:p>
          <a:p>
            <a:r>
              <a:rPr lang="en-US" sz="2200" b="1" dirty="0">
                <a:solidFill>
                  <a:schemeClr val="tx1"/>
                </a:solidFill>
              </a:rPr>
              <a:t>Cryogenics: </a:t>
            </a:r>
            <a:r>
              <a:rPr lang="en-US" sz="2200" dirty="0">
                <a:solidFill>
                  <a:schemeClr val="tx1"/>
                </a:solidFill>
              </a:rPr>
              <a:t>3500 l </a:t>
            </a:r>
            <a:r>
              <a:rPr lang="en-US" sz="2200" dirty="0" err="1">
                <a:solidFill>
                  <a:schemeClr val="tx1"/>
                </a:solidFill>
              </a:rPr>
              <a:t>LHe</a:t>
            </a:r>
            <a:r>
              <a:rPr lang="en-US" sz="2200" dirty="0">
                <a:solidFill>
                  <a:schemeClr val="tx1"/>
                </a:solidFill>
              </a:rPr>
              <a:t> Bucket </a:t>
            </a:r>
            <a:r>
              <a:rPr lang="en-US" sz="2200" dirty="0" err="1">
                <a:solidFill>
                  <a:schemeClr val="tx1"/>
                </a:solidFill>
              </a:rPr>
              <a:t>dewar</a:t>
            </a:r>
            <a:endParaRPr lang="en-US" sz="2200" dirty="0">
              <a:solidFill>
                <a:schemeClr val="tx1"/>
              </a:solidFill>
            </a:endParaRPr>
          </a:p>
          <a:p>
            <a:r>
              <a:rPr lang="en-US" sz="2200" b="1" dirty="0">
                <a:solidFill>
                  <a:schemeClr val="tx1"/>
                </a:solidFill>
              </a:rPr>
              <a:t>Balloon class: </a:t>
            </a:r>
            <a:r>
              <a:rPr lang="en-US" sz="2200" dirty="0">
                <a:solidFill>
                  <a:schemeClr val="tx1"/>
                </a:solidFill>
              </a:rPr>
              <a:t>~2400 kg dry mass, 34 MCF</a:t>
            </a:r>
          </a:p>
          <a:p>
            <a:r>
              <a:rPr lang="en-US" sz="2200" b="1" dirty="0">
                <a:solidFill>
                  <a:schemeClr val="tx1"/>
                </a:solidFill>
              </a:rPr>
              <a:t>Holding time: </a:t>
            </a:r>
            <a:r>
              <a:rPr lang="en-US" sz="2200" dirty="0">
                <a:solidFill>
                  <a:schemeClr val="tx1"/>
                </a:solidFill>
              </a:rPr>
              <a:t>~2000 l </a:t>
            </a:r>
            <a:r>
              <a:rPr lang="en-US" sz="2200" dirty="0" err="1">
                <a:solidFill>
                  <a:schemeClr val="tx1"/>
                </a:solidFill>
              </a:rPr>
              <a:t>LHe</a:t>
            </a:r>
            <a:r>
              <a:rPr lang="en-US" sz="2200" dirty="0">
                <a:solidFill>
                  <a:schemeClr val="tx1"/>
                </a:solidFill>
              </a:rPr>
              <a:t> fill gives 18 </a:t>
            </a:r>
            <a:r>
              <a:rPr lang="en-US" sz="2200" dirty="0" err="1">
                <a:solidFill>
                  <a:schemeClr val="tx1"/>
                </a:solidFill>
              </a:rPr>
              <a:t>hr</a:t>
            </a:r>
            <a:r>
              <a:rPr lang="en-US" sz="2200" dirty="0">
                <a:solidFill>
                  <a:schemeClr val="tx1"/>
                </a:solidFill>
              </a:rPr>
              <a:t> of </a:t>
            </a:r>
          </a:p>
          <a:p>
            <a:r>
              <a:rPr lang="en-US" sz="2200" dirty="0">
                <a:solidFill>
                  <a:schemeClr val="tx1"/>
                </a:solidFill>
              </a:rPr>
              <a:t>1.7K operation at float</a:t>
            </a:r>
          </a:p>
          <a:p>
            <a:r>
              <a:rPr lang="en-US" sz="2200" b="1" dirty="0">
                <a:solidFill>
                  <a:schemeClr val="tx1"/>
                </a:solidFill>
              </a:rPr>
              <a:t>Cold optics: </a:t>
            </a:r>
            <a:r>
              <a:rPr lang="en-US" sz="2200" dirty="0">
                <a:solidFill>
                  <a:schemeClr val="tx1"/>
                </a:solidFill>
              </a:rPr>
              <a:t>superfluid fountain-effect pumps</a:t>
            </a:r>
          </a:p>
          <a:p>
            <a:r>
              <a:rPr lang="en-US" sz="2200" dirty="0">
                <a:solidFill>
                  <a:schemeClr val="tx1"/>
                </a:solidFill>
              </a:rPr>
              <a:t> cool the optics to 1.7 K (</a:t>
            </a:r>
            <a:r>
              <a:rPr lang="en-US" sz="2200" dirty="0" err="1">
                <a:solidFill>
                  <a:schemeClr val="tx1"/>
                </a:solidFill>
              </a:rPr>
              <a:t>Kogut</a:t>
            </a:r>
            <a:r>
              <a:rPr lang="en-US" sz="2200" dirty="0">
                <a:solidFill>
                  <a:schemeClr val="tx1"/>
                </a:solidFill>
              </a:rPr>
              <a:t>+ 2021)</a:t>
            </a:r>
          </a:p>
          <a:p>
            <a:r>
              <a:rPr lang="en-US" sz="2200" b="1" dirty="0">
                <a:solidFill>
                  <a:srgbClr val="7030A0"/>
                </a:solidFill>
              </a:rPr>
              <a:t>Heritage</a:t>
            </a:r>
            <a:r>
              <a:rPr lang="en-US" sz="2200" b="1" dirty="0">
                <a:solidFill>
                  <a:schemeClr val="tx1"/>
                </a:solidFill>
              </a:rPr>
              <a:t>: </a:t>
            </a:r>
            <a:r>
              <a:rPr lang="en-US" sz="2200" dirty="0">
                <a:solidFill>
                  <a:schemeClr val="tx1"/>
                </a:solidFill>
              </a:rPr>
              <a:t>ARCADE/PIPER	</a:t>
            </a:r>
          </a:p>
          <a:p>
            <a:endParaRPr lang="en-US" sz="2000" dirty="0"/>
          </a:p>
        </p:txBody>
      </p:sp>
      <p:sp>
        <p:nvSpPr>
          <p:cNvPr id="183" name="TextBox 182">
            <a:extLst>
              <a:ext uri="{FF2B5EF4-FFF2-40B4-BE49-F238E27FC236}">
                <a16:creationId xmlns:a16="http://schemas.microsoft.com/office/drawing/2014/main" id="{073F6B15-70C3-B498-D792-5B03DCA5259C}"/>
              </a:ext>
            </a:extLst>
          </p:cNvPr>
          <p:cNvSpPr txBox="1"/>
          <p:nvPr/>
        </p:nvSpPr>
        <p:spPr>
          <a:xfrm>
            <a:off x="650039" y="22281874"/>
            <a:ext cx="5837757" cy="707886"/>
          </a:xfrm>
          <a:prstGeom prst="rect">
            <a:avLst/>
          </a:prstGeom>
          <a:noFill/>
        </p:spPr>
        <p:txBody>
          <a:bodyPr wrap="square" rtlCol="0">
            <a:spAutoFit/>
          </a:bodyPr>
          <a:lstStyle/>
          <a:p>
            <a:pPr algn="just"/>
            <a:r>
              <a:rPr lang="en-US" sz="2000" b="1" dirty="0">
                <a:solidFill>
                  <a:schemeClr val="tx1"/>
                </a:solidFill>
              </a:rPr>
              <a:t>Above:</a:t>
            </a:r>
            <a:r>
              <a:rPr lang="en-US" sz="2000" dirty="0">
                <a:solidFill>
                  <a:schemeClr val="tx1"/>
                </a:solidFill>
              </a:rPr>
              <a:t> Some key information about</a:t>
            </a:r>
            <a:r>
              <a:rPr lang="en-US" sz="2000" b="1" dirty="0">
                <a:solidFill>
                  <a:schemeClr val="tx1"/>
                </a:solidFill>
              </a:rPr>
              <a:t> </a:t>
            </a:r>
            <a:r>
              <a:rPr lang="en-US" sz="2000" dirty="0">
                <a:solidFill>
                  <a:schemeClr val="tx1"/>
                </a:solidFill>
              </a:rPr>
              <a:t>EXCLAIM’s spectrometers.</a:t>
            </a:r>
            <a:r>
              <a:rPr lang="en-US" sz="2000" baseline="30000" dirty="0">
                <a:solidFill>
                  <a:schemeClr val="tx1"/>
                </a:solidFill>
              </a:rPr>
              <a:t>1</a:t>
            </a:r>
            <a:endParaRPr lang="en-US" sz="2000" dirty="0">
              <a:solidFill>
                <a:schemeClr val="tx1"/>
              </a:solidFill>
            </a:endParaRPr>
          </a:p>
        </p:txBody>
      </p:sp>
      <p:sp>
        <p:nvSpPr>
          <p:cNvPr id="67" name="TextBox 66">
            <a:extLst>
              <a:ext uri="{FF2B5EF4-FFF2-40B4-BE49-F238E27FC236}">
                <a16:creationId xmlns:a16="http://schemas.microsoft.com/office/drawing/2014/main" id="{90D4224B-7015-7701-CC5F-7EB5E909391B}"/>
              </a:ext>
            </a:extLst>
          </p:cNvPr>
          <p:cNvSpPr txBox="1"/>
          <p:nvPr/>
        </p:nvSpPr>
        <p:spPr>
          <a:xfrm>
            <a:off x="12502700" y="17633570"/>
            <a:ext cx="14725209" cy="4493538"/>
          </a:xfrm>
          <a:prstGeom prst="rect">
            <a:avLst/>
          </a:prstGeom>
          <a:noFill/>
        </p:spPr>
        <p:txBody>
          <a:bodyPr wrap="square" rtlCol="0">
            <a:spAutoFit/>
          </a:bodyPr>
          <a:lstStyle/>
          <a:p>
            <a:pPr algn="just"/>
            <a:r>
              <a:rPr lang="en-US" sz="2200" dirty="0">
                <a:solidFill>
                  <a:schemeClr val="tx1"/>
                </a:solidFill>
              </a:rPr>
              <a:t>After light travels through the telescope’s cold optics, it is focused onto a focal plane that contains six 4 mm-diameter hyper-hemispherical silicon </a:t>
            </a:r>
            <a:r>
              <a:rPr lang="en-US" sz="2200" dirty="0" err="1">
                <a:solidFill>
                  <a:schemeClr val="tx1"/>
                </a:solidFill>
              </a:rPr>
              <a:t>lenslets</a:t>
            </a:r>
            <a:r>
              <a:rPr lang="en-US" sz="2200" dirty="0">
                <a:solidFill>
                  <a:schemeClr val="tx1"/>
                </a:solidFill>
              </a:rPr>
              <a:t>, each attached to the back of a spectrometer chip.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incident on the </a:t>
            </a:r>
            <a:r>
              <a:rPr lang="en-US" sz="2200" dirty="0" err="1">
                <a:solidFill>
                  <a:schemeClr val="tx1"/>
                </a:solidFill>
              </a:rPr>
              <a:t>lenslet</a:t>
            </a:r>
            <a:r>
              <a:rPr lang="en-US" sz="2200" dirty="0">
                <a:solidFill>
                  <a:schemeClr val="tx1"/>
                </a:solidFill>
              </a:rPr>
              <a:t> is then coupled into each spectrometer layer on the opposite side of the wafer  through an x-slot antenna, where an impedance transformer then modifies the signal to match the impedance of the spectrometer’s Nb microstrip transmission lines, which are of microstrip design.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then travels through an order-selecting filter that selects the M=2 order, and travels into a network of Nb transmission lines of varying meandered lengths that impose an approximately linear phase gradient across the array with corrections for dispersion.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then is sent to an array of Nb microstrip feed structure emitters, and emitted into a 2D interference region consisting of parallel-plate waveguide formed by the top and ground plane Nb superconducting layers and the single-crystal Si dielectric.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Across the 2D region, the light interferes constructively and destructively with itself as a product of the phase delay, analogous to the operation of a classic free-space spectrometer grating.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 The light is then coupled into an array of microstrip feed receiver structures on the far side of the interference region, and travels through transmission lines to a corresponding array of KIDs.</a:t>
            </a:r>
          </a:p>
        </p:txBody>
      </p:sp>
      <p:sp>
        <p:nvSpPr>
          <p:cNvPr id="74" name="TextBox 73">
            <a:extLst>
              <a:ext uri="{FF2B5EF4-FFF2-40B4-BE49-F238E27FC236}">
                <a16:creationId xmlns:a16="http://schemas.microsoft.com/office/drawing/2014/main" id="{54FD7A7E-C2DD-F3E5-EF60-6038F17DAA49}"/>
              </a:ext>
            </a:extLst>
          </p:cNvPr>
          <p:cNvSpPr txBox="1"/>
          <p:nvPr/>
        </p:nvSpPr>
        <p:spPr>
          <a:xfrm>
            <a:off x="28135066" y="13911663"/>
            <a:ext cx="11604543" cy="4247317"/>
          </a:xfrm>
          <a:prstGeom prst="rect">
            <a:avLst/>
          </a:prstGeom>
          <a:noFill/>
        </p:spPr>
        <p:txBody>
          <a:bodyPr wrap="square" rtlCol="0">
            <a:spAutoFit/>
          </a:bodyPr>
          <a:lstStyle/>
          <a:p>
            <a:pPr marL="342900" indent="-342900" algn="just">
              <a:spcBef>
                <a:spcPts val="600"/>
              </a:spcBef>
              <a:spcAft>
                <a:spcPts val="600"/>
              </a:spcAft>
              <a:buFont typeface="Wingdings" pitchFamily="2" charset="2"/>
              <a:buChar char="§"/>
            </a:pPr>
            <a:r>
              <a:rPr lang="en-US" sz="2000" dirty="0">
                <a:solidFill>
                  <a:schemeClr val="tx1"/>
                </a:solidFill>
              </a:rPr>
              <a:t>A </a:t>
            </a:r>
            <a:r>
              <a:rPr lang="en-US" sz="2000" b="1" dirty="0">
                <a:solidFill>
                  <a:srgbClr val="002060"/>
                </a:solidFill>
              </a:rPr>
              <a:t>bonded-wafer flip process </a:t>
            </a:r>
            <a:r>
              <a:rPr lang="en-US" sz="2000" dirty="0">
                <a:solidFill>
                  <a:schemeClr val="tx1"/>
                </a:solidFill>
              </a:rPr>
              <a:t>is used to enable the spectrometer circuit to be </a:t>
            </a:r>
            <a:r>
              <a:rPr lang="en-US" sz="2000" b="1" dirty="0">
                <a:solidFill>
                  <a:srgbClr val="002060"/>
                </a:solidFill>
              </a:rPr>
              <a:t>fabricated on both sides</a:t>
            </a:r>
            <a:r>
              <a:rPr lang="en-US" sz="2000" dirty="0">
                <a:solidFill>
                  <a:schemeClr val="tx1"/>
                </a:solidFill>
              </a:rPr>
              <a:t> of a single crystal silicon dielectric. The single crystal silicon dielectric layers provides fundamentally</a:t>
            </a:r>
            <a:r>
              <a:rPr lang="en-US" sz="2000" b="1" dirty="0">
                <a:solidFill>
                  <a:srgbClr val="002060"/>
                </a:solidFill>
              </a:rPr>
              <a:t> high transmission line efficiency</a:t>
            </a:r>
            <a:r>
              <a:rPr lang="en-US" sz="2000" dirty="0">
                <a:solidFill>
                  <a:schemeClr val="tx1"/>
                </a:solidFill>
              </a:rPr>
              <a:t>, and high performance MKIDs. Care is also taken throughout the process to </a:t>
            </a:r>
            <a:r>
              <a:rPr lang="en-US" sz="2000" b="1" dirty="0">
                <a:solidFill>
                  <a:srgbClr val="002060"/>
                </a:solidFill>
              </a:rPr>
              <a:t>control</a:t>
            </a:r>
            <a:r>
              <a:rPr lang="en-US" sz="2000" dirty="0">
                <a:solidFill>
                  <a:schemeClr val="tx1"/>
                </a:solidFill>
              </a:rPr>
              <a:t> the superconducting and </a:t>
            </a:r>
            <a:r>
              <a:rPr lang="en-US" sz="2000" b="1" dirty="0">
                <a:solidFill>
                  <a:srgbClr val="002060"/>
                </a:solidFill>
              </a:rPr>
              <a:t>dielectric interfaces </a:t>
            </a:r>
            <a:r>
              <a:rPr lang="en-US" sz="2000" dirty="0">
                <a:solidFill>
                  <a:schemeClr val="tx1"/>
                </a:solidFill>
              </a:rPr>
              <a:t>to prevent the introduction of additional loss and noise.</a:t>
            </a:r>
          </a:p>
          <a:p>
            <a:pPr marL="342900" indent="-342900" algn="just">
              <a:spcBef>
                <a:spcPts val="600"/>
              </a:spcBef>
              <a:spcAft>
                <a:spcPts val="600"/>
              </a:spcAft>
              <a:buFont typeface="Wingdings" pitchFamily="2" charset="2"/>
              <a:buChar char="§"/>
            </a:pPr>
            <a:r>
              <a:rPr lang="en-US" sz="2000" dirty="0">
                <a:solidFill>
                  <a:schemeClr val="tx1"/>
                </a:solidFill>
              </a:rPr>
              <a:t>The Nb liftoff and Al wet etch processes allow for the  patterning of these superconducting layer </a:t>
            </a:r>
            <a:r>
              <a:rPr lang="en-US" sz="2000" b="1" dirty="0">
                <a:solidFill>
                  <a:srgbClr val="002060"/>
                </a:solidFill>
              </a:rPr>
              <a:t>without roughening </a:t>
            </a:r>
            <a:r>
              <a:rPr lang="en-US" sz="2000" dirty="0">
                <a:solidFill>
                  <a:schemeClr val="tx1"/>
                </a:solidFill>
              </a:rPr>
              <a:t>or etching into the single crystal silicon layer. These patterning process also allow for linewidths dimensions to be precisely controlled within design tolerances.</a:t>
            </a:r>
          </a:p>
          <a:p>
            <a:pPr marL="342900" indent="-342900" algn="just">
              <a:spcBef>
                <a:spcPts val="600"/>
              </a:spcBef>
              <a:spcAft>
                <a:spcPts val="600"/>
              </a:spcAft>
              <a:buFont typeface="Wingdings" pitchFamily="2" charset="2"/>
              <a:buChar char="§"/>
            </a:pPr>
            <a:r>
              <a:rPr lang="en-US" sz="2000" dirty="0">
                <a:solidFill>
                  <a:schemeClr val="tx1"/>
                </a:solidFill>
              </a:rPr>
              <a:t>The film quality and resistivity parameters of the metal layers are also monitored to ensure compliance with design tolerances.</a:t>
            </a:r>
          </a:p>
          <a:p>
            <a:pPr marL="342900" indent="-342900" algn="just">
              <a:spcBef>
                <a:spcPts val="600"/>
              </a:spcBef>
              <a:spcAft>
                <a:spcPts val="600"/>
              </a:spcAft>
              <a:buFont typeface="Wingdings" pitchFamily="2" charset="2"/>
              <a:buChar char="§"/>
            </a:pPr>
            <a:r>
              <a:rPr lang="en-US" sz="2000" b="1" dirty="0">
                <a:solidFill>
                  <a:srgbClr val="002060"/>
                </a:solidFill>
              </a:rPr>
              <a:t>Sub-micron patterning </a:t>
            </a:r>
            <a:r>
              <a:rPr lang="en-US" sz="2000" dirty="0">
                <a:solidFill>
                  <a:schemeClr val="tx1"/>
                </a:solidFill>
              </a:rPr>
              <a:t>steps are required for the slot antenna design and achieved using a Heidelberg laser write tool.</a:t>
            </a:r>
          </a:p>
        </p:txBody>
      </p:sp>
      <p:pic>
        <p:nvPicPr>
          <p:cNvPr id="88" name="Picture 87" descr="Qr code&#10;&#10;Description automatically generated">
            <a:extLst>
              <a:ext uri="{FF2B5EF4-FFF2-40B4-BE49-F238E27FC236}">
                <a16:creationId xmlns:a16="http://schemas.microsoft.com/office/drawing/2014/main" id="{953031F1-E547-08FF-1CF6-26975777994E}"/>
              </a:ext>
            </a:extLst>
          </p:cNvPr>
          <p:cNvPicPr>
            <a:picLocks noChangeAspect="1"/>
          </p:cNvPicPr>
          <p:nvPr/>
        </p:nvPicPr>
        <p:blipFill rotWithShape="1">
          <a:blip r:embed="rId18"/>
          <a:srcRect l="5877" t="8517" r="6117" b="7863"/>
          <a:stretch/>
        </p:blipFill>
        <p:spPr>
          <a:xfrm>
            <a:off x="21980163" y="35962091"/>
            <a:ext cx="2402804" cy="2283096"/>
          </a:xfrm>
          <a:prstGeom prst="rect">
            <a:avLst/>
          </a:prstGeom>
          <a:ln w="28575">
            <a:solidFill>
              <a:schemeClr val="tx1">
                <a:lumMod val="95000"/>
                <a:lumOff val="5000"/>
              </a:schemeClr>
            </a:solidFill>
          </a:ln>
        </p:spPr>
      </p:pic>
      <p:sp>
        <p:nvSpPr>
          <p:cNvPr id="89" name="TextBox 88">
            <a:extLst>
              <a:ext uri="{FF2B5EF4-FFF2-40B4-BE49-F238E27FC236}">
                <a16:creationId xmlns:a16="http://schemas.microsoft.com/office/drawing/2014/main" id="{DBCD40D0-4AAC-9121-DC55-CCF67B45DBCF}"/>
              </a:ext>
            </a:extLst>
          </p:cNvPr>
          <p:cNvSpPr txBox="1"/>
          <p:nvPr/>
        </p:nvSpPr>
        <p:spPr>
          <a:xfrm>
            <a:off x="12633993" y="35496719"/>
            <a:ext cx="8788971" cy="3631763"/>
          </a:xfrm>
          <a:prstGeom prst="rect">
            <a:avLst/>
          </a:prstGeom>
          <a:noFill/>
        </p:spPr>
        <p:txBody>
          <a:bodyPr wrap="square" rtlCol="0">
            <a:spAutoFit/>
          </a:bodyPr>
          <a:lstStyle/>
          <a:p>
            <a:pPr marL="457200" indent="-457200" algn="just">
              <a:lnSpc>
                <a:spcPct val="150000"/>
              </a:lnSpc>
              <a:buAutoNum type="alphaLcParenR" startAt="6"/>
            </a:pPr>
            <a:r>
              <a:rPr lang="en-US" sz="2000" b="1" dirty="0">
                <a:solidFill>
                  <a:schemeClr val="tx1"/>
                </a:solidFill>
              </a:rPr>
              <a:t> </a:t>
            </a:r>
            <a:r>
              <a:rPr lang="en-US" sz="2000" dirty="0">
                <a:solidFill>
                  <a:schemeClr val="tx1"/>
                </a:solidFill>
              </a:rPr>
              <a:t>The Nb lines from the receiver array connect to an array of thin-film Al microstrip KIDs. Detectors designed to diagnose noise and stray light, such as those uncoupled from the rest of the spectrometer (’dark’ detectors) and those whose path skips the interference region, are included at the edges of the KID array.  </a:t>
            </a:r>
          </a:p>
          <a:p>
            <a:pPr marL="457200" indent="-457200" algn="just">
              <a:lnSpc>
                <a:spcPct val="150000"/>
              </a:lnSpc>
              <a:buAutoNum type="alphaLcParenR" startAt="6"/>
            </a:pPr>
            <a:r>
              <a:rPr lang="en-US" sz="2000" b="1" dirty="0">
                <a:solidFill>
                  <a:schemeClr val="tx1"/>
                </a:solidFill>
              </a:rPr>
              <a:t> </a:t>
            </a:r>
            <a:r>
              <a:rPr lang="en-US" sz="2000" dirty="0">
                <a:solidFill>
                  <a:schemeClr val="tx1"/>
                </a:solidFill>
              </a:rPr>
              <a:t>The KIDs in the array are all coupled via parallel-plate capacitors to the readout transmission line.</a:t>
            </a:r>
          </a:p>
          <a:p>
            <a:endParaRPr lang="en-US" sz="2000" dirty="0">
              <a:solidFill>
                <a:schemeClr val="tx1"/>
              </a:solidFill>
            </a:endParaRPr>
          </a:p>
        </p:txBody>
      </p:sp>
      <p:sp>
        <p:nvSpPr>
          <p:cNvPr id="90" name="TextBox 89">
            <a:extLst>
              <a:ext uri="{FF2B5EF4-FFF2-40B4-BE49-F238E27FC236}">
                <a16:creationId xmlns:a16="http://schemas.microsoft.com/office/drawing/2014/main" id="{347A82C7-2F6D-BA04-1EA3-169BB40C0B67}"/>
              </a:ext>
            </a:extLst>
          </p:cNvPr>
          <p:cNvSpPr txBox="1"/>
          <p:nvPr/>
        </p:nvSpPr>
        <p:spPr>
          <a:xfrm>
            <a:off x="508692" y="7823553"/>
            <a:ext cx="7677452" cy="2800767"/>
          </a:xfrm>
          <a:prstGeom prst="rect">
            <a:avLst/>
          </a:prstGeom>
          <a:noFill/>
        </p:spPr>
        <p:txBody>
          <a:bodyPr wrap="square" rtlCol="0">
            <a:spAutoFit/>
          </a:bodyPr>
          <a:lstStyle/>
          <a:p>
            <a:pPr algn="just"/>
            <a:r>
              <a:rPr lang="en-US" sz="2200" dirty="0"/>
              <a:t>The </a:t>
            </a:r>
            <a:r>
              <a:rPr lang="en-US" sz="2200" b="1" dirty="0" err="1">
                <a:solidFill>
                  <a:srgbClr val="002060"/>
                </a:solidFill>
              </a:rPr>
              <a:t>EXperiment</a:t>
            </a:r>
            <a:r>
              <a:rPr lang="en-US" sz="2200" b="1" dirty="0">
                <a:solidFill>
                  <a:srgbClr val="002060"/>
                </a:solidFill>
              </a:rPr>
              <a:t> for Cryogenic Large-Aperture Intensity Mapping (EXCLAIM)</a:t>
            </a:r>
            <a:r>
              <a:rPr lang="en-US" sz="2200" dirty="0"/>
              <a:t> </a:t>
            </a:r>
            <a:r>
              <a:rPr lang="en-US" sz="2200" dirty="0">
                <a:solidFill>
                  <a:schemeClr val="tx1"/>
                </a:solidFill>
              </a:rPr>
              <a:t>is a balloon borne far-infrared astronomy mission that uses line intensity mapping to target extragalactic measurements of the CO rotational emission ladder at redshifts z &lt; 1 and CII emission at redshifts z = 2.5−3.5. EXCLAIM will additionally map [CI] in the Milky Way to probe the commonly assumed CO/H</a:t>
            </a:r>
            <a:r>
              <a:rPr lang="en-US" sz="2200" baseline="-25000" dirty="0">
                <a:solidFill>
                  <a:schemeClr val="tx1"/>
                </a:solidFill>
              </a:rPr>
              <a:t>2</a:t>
            </a:r>
            <a:r>
              <a:rPr lang="en-US" sz="2200" dirty="0">
                <a:solidFill>
                  <a:schemeClr val="tx1"/>
                </a:solidFill>
              </a:rPr>
              <a:t> ratio.</a:t>
            </a:r>
            <a:br>
              <a:rPr lang="en-US" sz="2200" dirty="0"/>
            </a:br>
            <a:endParaRPr lang="en-US" sz="2200" dirty="0"/>
          </a:p>
        </p:txBody>
      </p:sp>
      <p:sp>
        <p:nvSpPr>
          <p:cNvPr id="2" name="TextBox 1">
            <a:extLst>
              <a:ext uri="{FF2B5EF4-FFF2-40B4-BE49-F238E27FC236}">
                <a16:creationId xmlns:a16="http://schemas.microsoft.com/office/drawing/2014/main" id="{3F4FB177-3F1E-52F2-3038-3203BAD631EE}"/>
              </a:ext>
            </a:extLst>
          </p:cNvPr>
          <p:cNvSpPr txBox="1"/>
          <p:nvPr/>
        </p:nvSpPr>
        <p:spPr>
          <a:xfrm>
            <a:off x="10057465" y="15484712"/>
            <a:ext cx="643125" cy="297517"/>
          </a:xfrm>
          <a:prstGeom prst="rect">
            <a:avLst/>
          </a:prstGeom>
          <a:noFill/>
        </p:spPr>
        <p:txBody>
          <a:bodyPr wrap="none" rtlCol="0">
            <a:spAutoFit/>
          </a:bodyPr>
          <a:lstStyle/>
          <a:p>
            <a:r>
              <a:rPr lang="en-US" sz="2000" i="1" baseline="30000" dirty="0"/>
              <a:t>(ref 1)</a:t>
            </a:r>
          </a:p>
        </p:txBody>
      </p:sp>
      <p:sp>
        <p:nvSpPr>
          <p:cNvPr id="84" name="TextBox 83">
            <a:extLst>
              <a:ext uri="{FF2B5EF4-FFF2-40B4-BE49-F238E27FC236}">
                <a16:creationId xmlns:a16="http://schemas.microsoft.com/office/drawing/2014/main" id="{D5BB6786-6ED2-14B5-E086-B2C2F7782A62}"/>
              </a:ext>
            </a:extLst>
          </p:cNvPr>
          <p:cNvSpPr txBox="1"/>
          <p:nvPr/>
        </p:nvSpPr>
        <p:spPr>
          <a:xfrm>
            <a:off x="38083225" y="12905299"/>
            <a:ext cx="785793" cy="297517"/>
          </a:xfrm>
          <a:prstGeom prst="rect">
            <a:avLst/>
          </a:prstGeom>
          <a:noFill/>
        </p:spPr>
        <p:txBody>
          <a:bodyPr wrap="none" rtlCol="0">
            <a:spAutoFit/>
          </a:bodyPr>
          <a:lstStyle/>
          <a:p>
            <a:r>
              <a:rPr lang="en-US" sz="2000" i="1" baseline="30000" dirty="0"/>
              <a:t>(ref 4,6)</a:t>
            </a:r>
          </a:p>
        </p:txBody>
      </p:sp>
      <p:sp>
        <p:nvSpPr>
          <p:cNvPr id="85" name="TextBox 84">
            <a:extLst>
              <a:ext uri="{FF2B5EF4-FFF2-40B4-BE49-F238E27FC236}">
                <a16:creationId xmlns:a16="http://schemas.microsoft.com/office/drawing/2014/main" id="{5B6EA161-A166-F9A7-0878-33B498F76032}"/>
              </a:ext>
            </a:extLst>
          </p:cNvPr>
          <p:cNvSpPr txBox="1"/>
          <p:nvPr/>
        </p:nvSpPr>
        <p:spPr>
          <a:xfrm>
            <a:off x="38073821" y="25840948"/>
            <a:ext cx="833883" cy="297517"/>
          </a:xfrm>
          <a:prstGeom prst="rect">
            <a:avLst/>
          </a:prstGeom>
          <a:noFill/>
        </p:spPr>
        <p:txBody>
          <a:bodyPr wrap="none" rtlCol="0">
            <a:spAutoFit/>
          </a:bodyPr>
          <a:lstStyle/>
          <a:p>
            <a:r>
              <a:rPr lang="en-US" sz="2000" i="1" baseline="30000" dirty="0"/>
              <a:t>(ref 1, 3)</a:t>
            </a:r>
          </a:p>
        </p:txBody>
      </p:sp>
    </p:spTree>
  </p:cSld>
  <p:clrMapOvr>
    <a:masterClrMapping/>
  </p:clrMapOvr>
</p:sld>
</file>

<file path=ppt/theme/theme1.xml><?xml version="1.0" encoding="utf-8"?>
<a:theme xmlns:a="http://schemas.openxmlformats.org/drawingml/2006/main" name="Default Desig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B7202EE7DF2754AB363437C50FB568B" ma:contentTypeVersion="13" ma:contentTypeDescription="Create a new document." ma:contentTypeScope="" ma:versionID="78b19e2dbaa6cae48ba0268644db187d">
  <xsd:schema xmlns:xsd="http://www.w3.org/2001/XMLSchema" xmlns:xs="http://www.w3.org/2001/XMLSchema" xmlns:p="http://schemas.microsoft.com/office/2006/metadata/properties" xmlns:ns3="3829850a-2b25-4f57-9dc9-7dbfa557691e" xmlns:ns4="52f16efb-c25e-4787-ac58-d86cdc4109e7" targetNamespace="http://schemas.microsoft.com/office/2006/metadata/properties" ma:root="true" ma:fieldsID="685450a2e867fe99da436618bc972568" ns3:_="" ns4:_="">
    <xsd:import namespace="3829850a-2b25-4f57-9dc9-7dbfa557691e"/>
    <xsd:import namespace="52f16efb-c25e-4787-ac58-d86cdc4109e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29850a-2b25-4f57-9dc9-7dbfa55769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2f16efb-c25e-4787-ac58-d86cdc4109e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DB68FB-3304-43DC-8371-E27ED0CD425E}">
  <ds:schemaRefs>
    <ds:schemaRef ds:uri="http://schemas.microsoft.com/sharepoint/v3/contenttype/forms"/>
  </ds:schemaRefs>
</ds:datastoreItem>
</file>

<file path=customXml/itemProps2.xml><?xml version="1.0" encoding="utf-8"?>
<ds:datastoreItem xmlns:ds="http://schemas.openxmlformats.org/officeDocument/2006/customXml" ds:itemID="{BC5E839C-42C3-4BEA-AF47-0C29FA1EBC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829850a-2b25-4f57-9dc9-7dbfa557691e"/>
    <ds:schemaRef ds:uri="52f16efb-c25e-4787-ac58-d86cdc4109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182154-97C9-4940-94FF-51E777757D4C}">
  <ds:schemaRefs>
    <ds:schemaRef ds:uri="http://schemas.microsoft.com/office/2006/documentManagement/types"/>
    <ds:schemaRef ds:uri="http://www.w3.org/XML/1998/namespace"/>
    <ds:schemaRef ds:uri="http://schemas.microsoft.com/office/2006/metadata/properties"/>
    <ds:schemaRef ds:uri="3829850a-2b25-4f57-9dc9-7dbfa557691e"/>
    <ds:schemaRef ds:uri="http://purl.org/dc/terms/"/>
    <ds:schemaRef ds:uri="http://schemas.openxmlformats.org/package/2006/metadata/core-properties"/>
    <ds:schemaRef ds:uri="http://purl.org/dc/elements/1.1/"/>
    <ds:schemaRef ds:uri="http://purl.org/dc/dcmitype/"/>
    <ds:schemaRef ds:uri="52f16efb-c25e-4787-ac58-d86cdc4109e7"/>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19511</TotalTime>
  <Words>1965</Words>
  <Application>Microsoft Macintosh PowerPoint</Application>
  <PresentationFormat>Custom</PresentationFormat>
  <Paragraphs>83</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Calisto MT</vt:lpstr>
      <vt:lpstr>Helvetica</vt:lpstr>
      <vt:lpstr>Wingdings</vt:lpstr>
      <vt:lpstr>Default Design</vt:lpstr>
      <vt:lpstr>PowerPoint Presentation</vt:lpstr>
    </vt:vector>
  </TitlesOfParts>
  <Company>SciFor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Carrie Volpert</cp:lastModifiedBy>
  <cp:revision>278</cp:revision>
  <dcterms:created xsi:type="dcterms:W3CDTF">2003-12-17T18:44:28Z</dcterms:created>
  <dcterms:modified xsi:type="dcterms:W3CDTF">2022-06-28T14:58:07Z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0x0101007B7202EE7DF2754AB363437C50FB568B</vt:lpwstr>
  </property>
</Properties>
</file>

<file path=docProps/thumbnail.jpeg>
</file>